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fntdata" ContentType="application/x-fontdata"/>
  <Default Extension="xml" ContentType="application/xml"/>
  <Default Extension="gif" ContentType="image/gif"/>
  <Default Extension="jpg" ContentType="image/jpeg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8" r:id="rId4"/>
    <p:sldMasterId id="214748367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325" r:id="rId76"/>
    <p:sldId id="326" r:id="rId77"/>
    <p:sldId id="327" r:id="rId78"/>
    <p:sldId id="328" r:id="rId79"/>
    <p:sldId id="329" r:id="rId80"/>
    <p:sldId id="330" r:id="rId81"/>
    <p:sldId id="331" r:id="rId82"/>
    <p:sldId id="332" r:id="rId83"/>
    <p:sldId id="333" r:id="rId84"/>
    <p:sldId id="334" r:id="rId85"/>
    <p:sldId id="335" r:id="rId86"/>
    <p:sldId id="336" r:id="rId87"/>
    <p:sldId id="337" r:id="rId88"/>
    <p:sldId id="338" r:id="rId89"/>
    <p:sldId id="339" r:id="rId90"/>
    <p:sldId id="340" r:id="rId91"/>
    <p:sldId id="341" r:id="rId92"/>
    <p:sldId id="342" r:id="rId93"/>
    <p:sldId id="343" r:id="rId94"/>
    <p:sldId id="344" r:id="rId95"/>
    <p:sldId id="345" r:id="rId96"/>
    <p:sldId id="346" r:id="rId97"/>
    <p:sldId id="347" r:id="rId98"/>
    <p:sldId id="348" r:id="rId99"/>
    <p:sldId id="349" r:id="rId100"/>
    <p:sldId id="350" r:id="rId101"/>
    <p:sldId id="351" r:id="rId102"/>
    <p:sldId id="352" r:id="rId103"/>
    <p:sldId id="353" r:id="rId104"/>
    <p:sldId id="354" r:id="rId105"/>
    <p:sldId id="355" r:id="rId106"/>
    <p:sldId id="356" r:id="rId107"/>
    <p:sldId id="357" r:id="rId108"/>
    <p:sldId id="358" r:id="rId109"/>
  </p:sldIdLst>
  <p:sldSz cy="5143500" cx="9144000"/>
  <p:notesSz cx="6858000" cy="9144000"/>
  <p:embeddedFontLst>
    <p:embeddedFont>
      <p:font typeface="Open Sans Light"/>
      <p:regular r:id="rId110"/>
      <p:bold r:id="rId111"/>
      <p:italic r:id="rId112"/>
      <p:boldItalic r:id="rId1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117" Type="http://schemas.openxmlformats.org/officeDocument/2006/relationships/customXml" Target="../customXml/item4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21" Type="http://schemas.openxmlformats.org/officeDocument/2006/relationships/slide" Target="slides/slide15.xml"/><Relationship Id="rId112" Type="http://schemas.openxmlformats.org/officeDocument/2006/relationships/font" Target="fonts/OpenSansLight-italic.fntdata"/><Relationship Id="rId84" Type="http://schemas.openxmlformats.org/officeDocument/2006/relationships/slide" Target="slides/slide78.xml"/><Relationship Id="rId89" Type="http://schemas.openxmlformats.org/officeDocument/2006/relationships/slide" Target="slides/slide83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107" Type="http://schemas.openxmlformats.org/officeDocument/2006/relationships/slide" Target="slides/slide101.xml"/><Relationship Id="rId16" Type="http://schemas.openxmlformats.org/officeDocument/2006/relationships/slide" Target="slides/slide10.xml"/><Relationship Id="rId102" Type="http://schemas.openxmlformats.org/officeDocument/2006/relationships/slide" Target="slides/slide96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11" Type="http://schemas.openxmlformats.org/officeDocument/2006/relationships/slide" Target="slides/slide5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95" Type="http://schemas.openxmlformats.org/officeDocument/2006/relationships/slide" Target="slides/slide89.xml"/><Relationship Id="rId90" Type="http://schemas.openxmlformats.org/officeDocument/2006/relationships/slide" Target="slides/slide84.xml"/><Relationship Id="rId5" Type="http://schemas.openxmlformats.org/officeDocument/2006/relationships/slideMaster" Target="slideMasters/slideMaster2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113" Type="http://schemas.openxmlformats.org/officeDocument/2006/relationships/font" Target="fonts/OpenSansLight-boldItalic.fntdata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85" Type="http://schemas.openxmlformats.org/officeDocument/2006/relationships/slide" Target="slides/slide79.xml"/><Relationship Id="rId80" Type="http://schemas.openxmlformats.org/officeDocument/2006/relationships/slide" Target="slides/slide74.xml"/><Relationship Id="rId108" Type="http://schemas.openxmlformats.org/officeDocument/2006/relationships/slide" Target="slides/slide102.xml"/><Relationship Id="rId103" Type="http://schemas.openxmlformats.org/officeDocument/2006/relationships/slide" Target="slides/slide97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59" Type="http://schemas.openxmlformats.org/officeDocument/2006/relationships/slide" Target="slides/slide53.xml"/><Relationship Id="rId96" Type="http://schemas.openxmlformats.org/officeDocument/2006/relationships/slide" Target="slides/slide90.xml"/><Relationship Id="rId91" Type="http://schemas.openxmlformats.org/officeDocument/2006/relationships/slide" Target="slides/slide85.xml"/><Relationship Id="rId75" Type="http://schemas.openxmlformats.org/officeDocument/2006/relationships/slide" Target="slides/slide69.xml"/><Relationship Id="rId70" Type="http://schemas.openxmlformats.org/officeDocument/2006/relationships/slide" Target="slides/slide64.xml"/><Relationship Id="rId54" Type="http://schemas.openxmlformats.org/officeDocument/2006/relationships/slide" Target="slides/slide48.xml"/><Relationship Id="rId1" Type="http://schemas.openxmlformats.org/officeDocument/2006/relationships/theme" Target="theme/theme3.xml"/><Relationship Id="rId6" Type="http://schemas.openxmlformats.org/officeDocument/2006/relationships/notesMaster" Target="notesMasters/notesMaster1.xml"/><Relationship Id="rId49" Type="http://schemas.openxmlformats.org/officeDocument/2006/relationships/slide" Target="slides/slide43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14" Type="http://schemas.openxmlformats.org/officeDocument/2006/relationships/customXml" Target="../customXml/item1.xml"/><Relationship Id="rId44" Type="http://schemas.openxmlformats.org/officeDocument/2006/relationships/slide" Target="slides/slide38.xml"/><Relationship Id="rId101" Type="http://schemas.openxmlformats.org/officeDocument/2006/relationships/slide" Target="slides/slide95.xml"/><Relationship Id="rId31" Type="http://schemas.openxmlformats.org/officeDocument/2006/relationships/slide" Target="slides/slide25.xml"/><Relationship Id="rId94" Type="http://schemas.openxmlformats.org/officeDocument/2006/relationships/slide" Target="slides/slide88.xml"/><Relationship Id="rId99" Type="http://schemas.openxmlformats.org/officeDocument/2006/relationships/slide" Target="slides/slide93.xml"/><Relationship Id="rId10" Type="http://schemas.openxmlformats.org/officeDocument/2006/relationships/slide" Target="slides/slide4.xml"/><Relationship Id="rId86" Type="http://schemas.openxmlformats.org/officeDocument/2006/relationships/slide" Target="slides/slide80.xml"/><Relationship Id="rId81" Type="http://schemas.openxmlformats.org/officeDocument/2006/relationships/slide" Target="slides/slide75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65" Type="http://schemas.openxmlformats.org/officeDocument/2006/relationships/slide" Target="slides/slide59.xml"/><Relationship Id="rId60" Type="http://schemas.openxmlformats.org/officeDocument/2006/relationships/slide" Target="slides/slide54.xml"/><Relationship Id="rId52" Type="http://schemas.openxmlformats.org/officeDocument/2006/relationships/slide" Target="slides/slide4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09" Type="http://schemas.openxmlformats.org/officeDocument/2006/relationships/slide" Target="slides/slide103.xml"/><Relationship Id="rId39" Type="http://schemas.openxmlformats.org/officeDocument/2006/relationships/slide" Target="slides/slide3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104" Type="http://schemas.openxmlformats.org/officeDocument/2006/relationships/slide" Target="slides/slide98.xml"/><Relationship Id="rId34" Type="http://schemas.openxmlformats.org/officeDocument/2006/relationships/slide" Target="slides/slide28.xml"/><Relationship Id="rId97" Type="http://schemas.openxmlformats.org/officeDocument/2006/relationships/slide" Target="slides/slide91.xml"/><Relationship Id="rId76" Type="http://schemas.openxmlformats.org/officeDocument/2006/relationships/slide" Target="slides/slide70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92" Type="http://schemas.openxmlformats.org/officeDocument/2006/relationships/slide" Target="slides/slide86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29" Type="http://schemas.openxmlformats.org/officeDocument/2006/relationships/slide" Target="slides/slide23.xml"/><Relationship Id="rId2" Type="http://schemas.openxmlformats.org/officeDocument/2006/relationships/viewProps" Target="viewProps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24" Type="http://schemas.openxmlformats.org/officeDocument/2006/relationships/slide" Target="slides/slide18.xml"/><Relationship Id="rId110" Type="http://schemas.openxmlformats.org/officeDocument/2006/relationships/font" Target="fonts/OpenSansLight-regular.fntdata"/><Relationship Id="rId87" Type="http://schemas.openxmlformats.org/officeDocument/2006/relationships/slide" Target="slides/slide81.xml"/><Relationship Id="rId66" Type="http://schemas.openxmlformats.org/officeDocument/2006/relationships/slide" Target="slides/slide60.xml"/><Relationship Id="rId115" Type="http://schemas.openxmlformats.org/officeDocument/2006/relationships/customXml" Target="../customXml/item2.xml"/><Relationship Id="rId82" Type="http://schemas.openxmlformats.org/officeDocument/2006/relationships/slide" Target="slides/slide76.xml"/><Relationship Id="rId61" Type="http://schemas.openxmlformats.org/officeDocument/2006/relationships/slide" Target="slides/slide55.xml"/><Relationship Id="rId19" Type="http://schemas.openxmlformats.org/officeDocument/2006/relationships/slide" Target="slides/slide13.xml"/><Relationship Id="rId105" Type="http://schemas.openxmlformats.org/officeDocument/2006/relationships/slide" Target="slides/slide99.xml"/><Relationship Id="rId100" Type="http://schemas.openxmlformats.org/officeDocument/2006/relationships/slide" Target="slides/slide94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14" Type="http://schemas.openxmlformats.org/officeDocument/2006/relationships/slide" Target="slides/slide8.xml"/><Relationship Id="rId77" Type="http://schemas.openxmlformats.org/officeDocument/2006/relationships/slide" Target="slides/slide71.xml"/><Relationship Id="rId56" Type="http://schemas.openxmlformats.org/officeDocument/2006/relationships/slide" Target="slides/slide50.xml"/><Relationship Id="rId98" Type="http://schemas.openxmlformats.org/officeDocument/2006/relationships/slide" Target="slides/slide92.xml"/><Relationship Id="rId93" Type="http://schemas.openxmlformats.org/officeDocument/2006/relationships/slide" Target="slides/slide87.xml"/><Relationship Id="rId8" Type="http://schemas.openxmlformats.org/officeDocument/2006/relationships/slide" Target="slides/slide2.xml"/><Relationship Id="rId72" Type="http://schemas.openxmlformats.org/officeDocument/2006/relationships/slide" Target="slides/slide66.xml"/><Relationship Id="rId51" Type="http://schemas.openxmlformats.org/officeDocument/2006/relationships/slide" Target="slides/slide45.xml"/><Relationship Id="rId3" Type="http://schemas.openxmlformats.org/officeDocument/2006/relationships/presProps" Target="presProps.xml"/><Relationship Id="rId46" Type="http://schemas.openxmlformats.org/officeDocument/2006/relationships/slide" Target="slides/slide40.xml"/><Relationship Id="rId25" Type="http://schemas.openxmlformats.org/officeDocument/2006/relationships/slide" Target="slides/slide19.xml"/><Relationship Id="rId67" Type="http://schemas.openxmlformats.org/officeDocument/2006/relationships/slide" Target="slides/slide61.xml"/><Relationship Id="rId116" Type="http://schemas.openxmlformats.org/officeDocument/2006/relationships/customXml" Target="../customXml/item3.xml"/><Relationship Id="rId41" Type="http://schemas.openxmlformats.org/officeDocument/2006/relationships/slide" Target="slides/slide35.xml"/><Relationship Id="rId20" Type="http://schemas.openxmlformats.org/officeDocument/2006/relationships/slide" Target="slides/slide14.xml"/><Relationship Id="rId111" Type="http://schemas.openxmlformats.org/officeDocument/2006/relationships/font" Target="fonts/OpenSansLight-bold.fntdata"/><Relationship Id="rId83" Type="http://schemas.openxmlformats.org/officeDocument/2006/relationships/slide" Target="slides/slide77.xml"/><Relationship Id="rId88" Type="http://schemas.openxmlformats.org/officeDocument/2006/relationships/slide" Target="slides/slide82.xml"/><Relationship Id="rId62" Type="http://schemas.openxmlformats.org/officeDocument/2006/relationships/slide" Target="slides/slide56.xml"/><Relationship Id="rId106" Type="http://schemas.openxmlformats.org/officeDocument/2006/relationships/slide" Target="slides/slide100.xml"/><Relationship Id="rId36" Type="http://schemas.openxmlformats.org/officeDocument/2006/relationships/slide" Target="slides/slide30.xml"/><Relationship Id="rId15" Type="http://schemas.openxmlformats.org/officeDocument/2006/relationships/slide" Target="slides/slide9.xml"/><Relationship Id="rId57" Type="http://schemas.openxmlformats.org/officeDocument/2006/relationships/slide" Target="slides/slide5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42e5e9f07b_0_1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42e5e9f07b_0_1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42dc991a23_0_1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42dc991a23_0_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9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g42e5e9f07b_0_8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1" name="Google Shape;931;g42e5e9f07b_0_8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7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g42e5e9f07b_0_6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9" name="Google Shape;939;g42e5e9f07b_0_6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2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" name="Google Shape;943;g42e5e9f07b_0_6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4" name="Google Shape;944;g42e5e9f07b_0_6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8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Google Shape;949;g42e5e9f07b_0_6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0" name="Google Shape;950;g42e5e9f07b_0_6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42dc991a23_0_1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42dc991a23_0_1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42e5e9f07b_0_4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42e5e9f07b_0_4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42e5e9f07b_0_1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42e5e9f07b_0_1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42e5e9f07b_0_4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42e5e9f07b_0_4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42dc991a23_0_1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42dc991a23_0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42dc991a23_0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42dc991a23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438005f9b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438005f9b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4377ab2015_1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4377ab2015_1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4377ab2015_1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4377ab2015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42e5e9f07b_0_6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42e5e9f07b_0_6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4377ab2015_1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4377ab2015_1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4377ab2015_1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4377ab2015_1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4377ab2015_1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4377ab2015_1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4377ab2015_1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4377ab2015_1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4377ab2015_1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4377ab2015_1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4377ab2015_1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4377ab2015_1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42dc991a23_0_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42dc991a23_0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42e5e9f07b_0_1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42e5e9f07b_0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42dc991a23_0_1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" name="Google Shape;352;g42dc991a23_0_1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42e5e9f07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42e5e9f07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42dc991a23_0_1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" name="Google Shape;373;g42dc991a23_0_1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42dc991a23_0_1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9" name="Google Shape;379;g42dc991a23_0_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4372867448_2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" name="Google Shape;385;g4372867448_2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4372867448_2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4372867448_2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42dc991a23_0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2" name="Google Shape;402;g42dc991a23_0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42e5e9f07b_0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Google Shape;408;g42e5e9f07b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42dc991a23_0_1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" name="Google Shape;415;g42dc991a23_0_1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42e5e9f07b_0_2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Google Shape;421;g42e5e9f07b_0_2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42dc991a23_0_1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6" name="Google Shape;446;g42dc991a23_0_1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42e5e9f07b_0_1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2" name="Google Shape;452;g42e5e9f07b_0_1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42e5e9f07b_0_4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42e5e9f07b_0_4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42e5e9f07b_0_2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8" name="Google Shape;458;g42e5e9f07b_0_2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g42e5e9f07b_0_1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4" name="Google Shape;464;g42e5e9f07b_0_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g42e5e9f07b_0_4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0" name="Google Shape;470;g42e5e9f07b_0_4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g42e5e9f07b_0_1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6" name="Google Shape;476;g42e5e9f07b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42e5e9f07b_0_3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" name="Google Shape;483;g42e5e9f07b_0_3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42e5e9f07b_0_3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9" name="Google Shape;489;g42e5e9f07b_0_3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42e5e9f07b_0_11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9" name="Google Shape;499;g42e5e9f07b_0_11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g42e5e9f07b_0_4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5" name="Google Shape;505;g42e5e9f07b_0_4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g42e5e9f07b_0_3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2" name="Google Shape;512;g42e5e9f07b_0_3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g42e5e9f07b_0_1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9" name="Google Shape;519;g42e5e9f07b_0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4374a9b179_0_1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4374a9b179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42e5e9f07b_0_3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" name="Google Shape;526;g42e5e9f07b_0_3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g42e5e9f07b_0_3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2" name="Google Shape;532;g42e5e9f07b_0_3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g5a991819c2_2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1" name="Google Shape;541;g5a991819c2_2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g5a991819c2_2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7" name="Google Shape;547;g5a991819c2_2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g42e5e9f07b_0_3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9" name="Google Shape;559;g42e5e9f07b_0_3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g42e5e9f07b_0_3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9" name="Google Shape;569;g42e5e9f07b_0_3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g42e5e9f07b_0_1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9" name="Google Shape;579;g42e5e9f07b_0_1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g42e5e9f07b_0_3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5" name="Google Shape;585;g42e5e9f07b_0_3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g42e5e9f07b_0_4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1" name="Google Shape;591;g42e5e9f07b_0_4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g42e5e9f07b_0_11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8" name="Google Shape;598;g42e5e9f07b_0_11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42dc991a23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42dc991a23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g42e5e9f07b_0_4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5" name="Google Shape;605;g42e5e9f07b_0_4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7b4e50cdaf_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7b4e50cdaf_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g42e5e9f07b_0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7" name="Google Shape;617;g42e5e9f07b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g42e5e9f07b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4" name="Google Shape;624;g42e5e9f07b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g42e5e9f07b_0_3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0" name="Google Shape;630;g42e5e9f07b_0_3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g4374a9b179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8" name="Google Shape;638;g4374a9b179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g4965dca1d5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5" name="Google Shape;645;g4965dca1d5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4374a9b17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4374a9b17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g42e5e9f07b_0_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7" name="Google Shape;657;g42e5e9f07b_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g42e5e9f07b_0_4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8" name="Google Shape;668;g42e5e9f07b_0_4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42dc991a23_0_3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42dc991a23_0_3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g431817ebee_17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4" name="Google Shape;674;g431817ebee_17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8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42e5e9f07b_0_4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42e5e9f07b_0_4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g42e5e9f07b_0_4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7" name="Google Shape;687;g42e5e9f07b_0_4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g4372867448_2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3" name="Google Shape;693;g4372867448_2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g42e5e9f07b_0_12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8" name="Google Shape;698;g42e5e9f07b_0_12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g4372867448_2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5" name="Google Shape;705;g4372867448_2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g4372867448_2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2" name="Google Shape;712;g4372867448_2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4372867448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3" name="Google Shape;723;g4372867448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7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g4372867448_2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9" name="Google Shape;729;g4372867448_2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g4372867448_2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5" name="Google Shape;735;g4372867448_2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42e5e9f07b_0_1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42e5e9f07b_0_1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g42e5e9f07b_0_4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1" name="Google Shape;741;g42e5e9f07b_0_4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g4374a9b179_0_1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7" name="Google Shape;747;g4374a9b179_0_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4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g438005f9b9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6" name="Google Shape;756;g438005f9b9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g4374a9b179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3" name="Google Shape;763;g4374a9b179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g4374a9b179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0" name="Google Shape;770;g4374a9b179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g4374a9b179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6" name="Google Shape;776;g4374a9b179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g4374a9b179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2" name="Google Shape;782;g4374a9b179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g4374a9b179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8" name="Google Shape;788;g4374a9b179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2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g4374a9b179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4" name="Google Shape;794;g4374a9b179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9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g4374a9b179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1" name="Google Shape;801;g4374a9b179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42dc991a23_0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42dc991a23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g4374a9b179_0_1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7" name="Google Shape;807;g4374a9b179_0_1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g42e5e9f07b_0_6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3" name="Google Shape;813;g42e5e9f07b_0_6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3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g42e5e9f07b_0_6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5" name="Google Shape;825;g42e5e9f07b_0_6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2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g4374a9b179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4" name="Google Shape;834;g4374a9b179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g42e5e9f07b_0_1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1" name="Google Shape;841;g42e5e9f07b_0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5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g42e5e9f07b_0_10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7" name="Google Shape;847;g42e5e9f07b_0_10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3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g42e5e9f07b_0_4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5" name="Google Shape;855;g42e5e9f07b_0_4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9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g42e5e9f07b_0_9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1" name="Google Shape;861;g42e5e9f07b_0_9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7" name="Shape 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Google Shape;868;g42e5e9f07b_0_7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9" name="Google Shape;869;g42e5e9f07b_0_7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g42e5e9f07b_0_6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3" name="Google Shape;893;g42e5e9f07b_0_6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>
  <p:cSld name="Title Slide">
    <p:bg>
      <p:bgPr>
        <a:solidFill>
          <a:schemeClr val="dk1"/>
        </a:solid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ata61_bground_title_ppt.png" id="13" name="Google Shape;13;p2"/>
          <p:cNvPicPr preferRelativeResize="0"/>
          <p:nvPr/>
        </p:nvPicPr>
        <p:blipFill rotWithShape="1">
          <a:blip r:embed="rId2">
            <a:alphaModFix/>
          </a:blip>
          <a:srcRect b="38351" l="36347" r="723" t="13781"/>
          <a:stretch/>
        </p:blipFill>
        <p:spPr>
          <a:xfrm>
            <a:off x="3108419" y="0"/>
            <a:ext cx="6035700" cy="37239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2"/>
          <p:cNvSpPr txBox="1"/>
          <p:nvPr>
            <p:ph type="ctrTitle"/>
          </p:nvPr>
        </p:nvSpPr>
        <p:spPr>
          <a:xfrm>
            <a:off x="344440" y="2726339"/>
            <a:ext cx="6387900" cy="792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b="1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344440" y="3590434"/>
            <a:ext cx="6387900" cy="2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1" i="0" sz="2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Calibri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Calibri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Calibri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Data61_CSIROlogo_ppt.png" id="16" name="Google Shape;16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90714" y="4227934"/>
            <a:ext cx="629400" cy="629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ata61_logo_title_ppt.png" id="17" name="Google Shape;17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8775" y="267494"/>
            <a:ext cx="1908900" cy="20241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"/>
          <p:cNvSpPr txBox="1"/>
          <p:nvPr/>
        </p:nvSpPr>
        <p:spPr>
          <a:xfrm>
            <a:off x="358775" y="4660562"/>
            <a:ext cx="42132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4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www.data61.csiro.au</a:t>
            </a:r>
            <a:endParaRPr b="1" sz="14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 type="blank">
  <p:cSld name="BLANK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background" id="61" name="Google Shape;61;p11"/>
          <p:cNvSpPr/>
          <p:nvPr/>
        </p:nvSpPr>
        <p:spPr>
          <a:xfrm>
            <a:off x="0" y="4731990"/>
            <a:ext cx="9144000" cy="41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1"/>
          <p:cNvSpPr txBox="1"/>
          <p:nvPr>
            <p:ph idx="11" type="ftr"/>
          </p:nvPr>
        </p:nvSpPr>
        <p:spPr>
          <a:xfrm>
            <a:off x="677994" y="4878250"/>
            <a:ext cx="6083700" cy="9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3" name="Google Shape;63;p11"/>
          <p:cNvSpPr txBox="1"/>
          <p:nvPr>
            <p:ph idx="12" type="sldNum"/>
          </p:nvPr>
        </p:nvSpPr>
        <p:spPr>
          <a:xfrm>
            <a:off x="330201" y="4878250"/>
            <a:ext cx="288900" cy="9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r>
              <a:rPr lang="en-GB"/>
              <a:t>  |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Black Background" showMasterSp="0">
  <p:cSld name="Blank Black Background">
    <p:bg>
      <p:bgPr>
        <a:solidFill>
          <a:schemeClr val="dk1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background" id="65" name="Google Shape;65;p12"/>
          <p:cNvSpPr/>
          <p:nvPr/>
        </p:nvSpPr>
        <p:spPr>
          <a:xfrm>
            <a:off x="0" y="4731990"/>
            <a:ext cx="9144000" cy="41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12"/>
          <p:cNvSpPr txBox="1"/>
          <p:nvPr>
            <p:ph idx="11" type="ftr"/>
          </p:nvPr>
        </p:nvSpPr>
        <p:spPr>
          <a:xfrm>
            <a:off x="677994" y="4878250"/>
            <a:ext cx="6083700" cy="9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7" name="Google Shape;67;p12"/>
          <p:cNvSpPr txBox="1"/>
          <p:nvPr>
            <p:ph idx="12" type="sldNum"/>
          </p:nvPr>
        </p:nvSpPr>
        <p:spPr>
          <a:xfrm>
            <a:off x="330201" y="4878250"/>
            <a:ext cx="288900" cy="9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r>
              <a:rPr lang="en-GB"/>
              <a:t>  |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 Option 1" showMasterSp="0">
  <p:cSld name="Thank You Option 1">
    <p:bg>
      <p:bgPr>
        <a:solidFill>
          <a:schemeClr val="dk1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ata61_bground_title_ppt.png" id="69" name="Google Shape;69;p13"/>
          <p:cNvPicPr preferRelativeResize="0"/>
          <p:nvPr/>
        </p:nvPicPr>
        <p:blipFill rotWithShape="1">
          <a:blip r:embed="rId2">
            <a:alphaModFix/>
          </a:blip>
          <a:srcRect b="38351" l="36347" r="723" t="13781"/>
          <a:stretch/>
        </p:blipFill>
        <p:spPr>
          <a:xfrm>
            <a:off x="3108419" y="0"/>
            <a:ext cx="6035700" cy="3723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ata61_CSIROlogo_ppt.png" id="70" name="Google Shape;70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90714" y="4227934"/>
            <a:ext cx="629400" cy="629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ata61_logo_title_ppt.png" id="71" name="Google Shape;71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8775" y="267494"/>
            <a:ext cx="1908900" cy="202410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3"/>
          <p:cNvSpPr txBox="1"/>
          <p:nvPr/>
        </p:nvSpPr>
        <p:spPr>
          <a:xfrm>
            <a:off x="358775" y="4660562"/>
            <a:ext cx="42132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www.data61.csiro.au</a:t>
            </a:r>
            <a:endParaRPr b="1" sz="14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3"/>
          <p:cNvSpPr txBox="1"/>
          <p:nvPr>
            <p:ph idx="1" type="subTitle"/>
          </p:nvPr>
        </p:nvSpPr>
        <p:spPr>
          <a:xfrm>
            <a:off x="358774" y="3363838"/>
            <a:ext cx="6121500" cy="14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alibri"/>
              <a:buNone/>
              <a:defRPr b="0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66400" lvl="2" marL="2664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alibri"/>
              <a:buNone/>
              <a:defRPr b="0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Calibri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4" name="Google Shape;74;p13"/>
          <p:cNvSpPr txBox="1"/>
          <p:nvPr>
            <p:ph type="title"/>
          </p:nvPr>
        </p:nvSpPr>
        <p:spPr>
          <a:xfrm>
            <a:off x="358775" y="2427735"/>
            <a:ext cx="5653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b="1" i="0" sz="55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 + Collaborator Logos" showMasterSp="0">
  <p:cSld name="Thank You + Collaborator Logos">
    <p:bg>
      <p:bgPr>
        <a:solidFill>
          <a:schemeClr val="dk1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4"/>
          <p:cNvSpPr/>
          <p:nvPr/>
        </p:nvSpPr>
        <p:spPr>
          <a:xfrm>
            <a:off x="0" y="4227934"/>
            <a:ext cx="9144000" cy="915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14"/>
          <p:cNvSpPr txBox="1"/>
          <p:nvPr/>
        </p:nvSpPr>
        <p:spPr>
          <a:xfrm>
            <a:off x="358776" y="4869672"/>
            <a:ext cx="42132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www.data61.csiro.au</a:t>
            </a:r>
            <a:endParaRPr b="1" sz="14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Data61_bground_title_ppt.png" id="78" name="Google Shape;78;p14"/>
          <p:cNvPicPr preferRelativeResize="0"/>
          <p:nvPr/>
        </p:nvPicPr>
        <p:blipFill rotWithShape="1">
          <a:blip r:embed="rId2">
            <a:alphaModFix/>
          </a:blip>
          <a:srcRect b="38351" l="36347" r="723" t="13781"/>
          <a:stretch/>
        </p:blipFill>
        <p:spPr>
          <a:xfrm>
            <a:off x="3347864" y="0"/>
            <a:ext cx="5796000" cy="3576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ata61_logo_title_ppt.png" id="79" name="Google Shape;7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8775" y="267495"/>
            <a:ext cx="1629900" cy="17283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ata61_CSIROlogo_ppt.png" id="80" name="Google Shape;80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90714" y="4369442"/>
            <a:ext cx="629400" cy="6294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4"/>
          <p:cNvSpPr txBox="1"/>
          <p:nvPr>
            <p:ph idx="1" type="subTitle"/>
          </p:nvPr>
        </p:nvSpPr>
        <p:spPr>
          <a:xfrm>
            <a:off x="358774" y="2817918"/>
            <a:ext cx="6121500" cy="11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alibri"/>
              <a:buNone/>
              <a:defRPr b="0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66400" lvl="2" marL="2664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alibri"/>
              <a:buNone/>
              <a:defRPr b="0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Calibri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2" name="Google Shape;82;p14"/>
          <p:cNvSpPr txBox="1"/>
          <p:nvPr>
            <p:ph type="title"/>
          </p:nvPr>
        </p:nvSpPr>
        <p:spPr>
          <a:xfrm>
            <a:off x="358776" y="2088838"/>
            <a:ext cx="5365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b="1" i="0" sz="55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5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1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5" name="Google Shape;85;p15"/>
          <p:cNvSpPr txBox="1"/>
          <p:nvPr>
            <p:ph idx="1" type="body"/>
          </p:nvPr>
        </p:nvSpPr>
        <p:spPr>
          <a:xfrm>
            <a:off x="358775" y="951310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alibri"/>
              <a:buChar char="•"/>
              <a:defRPr b="0" i="0" sz="18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6" name="Google Shape;86;p15"/>
          <p:cNvSpPr txBox="1"/>
          <p:nvPr>
            <p:ph idx="2" type="body"/>
          </p:nvPr>
        </p:nvSpPr>
        <p:spPr>
          <a:xfrm>
            <a:off x="4781550" y="951310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alibri"/>
              <a:buChar char="•"/>
              <a:defRPr b="0" i="0" sz="18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7" name="Google Shape;87;p15"/>
          <p:cNvSpPr txBox="1"/>
          <p:nvPr>
            <p:ph idx="11" type="ftr"/>
          </p:nvPr>
        </p:nvSpPr>
        <p:spPr>
          <a:xfrm>
            <a:off x="677994" y="4878250"/>
            <a:ext cx="6083700" cy="9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8" name="Google Shape;88;p15"/>
          <p:cNvSpPr txBox="1"/>
          <p:nvPr>
            <p:ph idx="12" type="sldNum"/>
          </p:nvPr>
        </p:nvSpPr>
        <p:spPr>
          <a:xfrm>
            <a:off x="330201" y="4878250"/>
            <a:ext cx="288900" cy="9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r>
              <a:rPr lang="en-GB"/>
              <a:t>  |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Layout">
  <p:cSld name="Statement Layout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6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1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91" name="Google Shape;91;p16"/>
          <p:cNvSpPr txBox="1"/>
          <p:nvPr>
            <p:ph idx="11" type="ftr"/>
          </p:nvPr>
        </p:nvSpPr>
        <p:spPr>
          <a:xfrm>
            <a:off x="677994" y="4878250"/>
            <a:ext cx="6083700" cy="9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2" name="Google Shape;92;p16"/>
          <p:cNvSpPr txBox="1"/>
          <p:nvPr>
            <p:ph idx="1" type="body"/>
          </p:nvPr>
        </p:nvSpPr>
        <p:spPr>
          <a:xfrm>
            <a:off x="360000" y="957263"/>
            <a:ext cx="8460000" cy="34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8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1" i="0" sz="40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8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i="0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alibri"/>
              <a:buChar char="•"/>
              <a:defRPr b="0" i="0" sz="18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3" name="Google Shape;93;p16"/>
          <p:cNvSpPr txBox="1"/>
          <p:nvPr>
            <p:ph idx="12" type="sldNum"/>
          </p:nvPr>
        </p:nvSpPr>
        <p:spPr>
          <a:xfrm>
            <a:off x="330201" y="4878250"/>
            <a:ext cx="288900" cy="9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r>
              <a:rPr lang="en-GB"/>
              <a:t>  |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7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96" name="Google Shape;96;p17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97" name="Google Shape;97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00" name="Google Shape;100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600"/>
              </a:spcBef>
              <a:spcAft>
                <a:spcPts val="0"/>
              </a:spcAft>
              <a:buSzPts val="2400"/>
              <a:buChar char="•"/>
              <a:defRPr/>
            </a:lvl1pPr>
            <a:lvl2pPr indent="-355600" lvl="1" marL="914400" rtl="0">
              <a:spcBef>
                <a:spcPts val="600"/>
              </a:spcBef>
              <a:spcAft>
                <a:spcPts val="0"/>
              </a:spcAft>
              <a:buSzPts val="2000"/>
              <a:buChar char="•"/>
              <a:defRPr/>
            </a:lvl2pPr>
            <a:lvl3pPr indent="-355600" lvl="2" marL="1371600" rtl="0">
              <a:spcBef>
                <a:spcPts val="600"/>
              </a:spcBef>
              <a:spcAft>
                <a:spcPts val="0"/>
              </a:spcAft>
              <a:buSzPts val="2000"/>
              <a:buChar char="–"/>
              <a:defRPr/>
            </a:lvl3pPr>
            <a:lvl4pPr indent="-355600" lvl="3" marL="1828800" rtl="0">
              <a:spcBef>
                <a:spcPts val="600"/>
              </a:spcBef>
              <a:spcAft>
                <a:spcPts val="0"/>
              </a:spcAft>
              <a:buSzPts val="2000"/>
              <a:buChar char="–"/>
              <a:defRPr/>
            </a:lvl4pPr>
            <a:lvl5pPr indent="-342900" lvl="4" marL="2286000" rtl="0"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5pPr>
            <a:lvl6pPr indent="-355600" lvl="5" marL="2743200" rtl="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indent="-355600" lvl="6" marL="3200400" rtl="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indent="-355600" lvl="7" marL="3657600" rtl="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indent="-355600" lvl="8" marL="4114800" rtl="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/>
        </p:txBody>
      </p:sp>
      <p:sp>
        <p:nvSpPr>
          <p:cNvPr id="104" name="Google Shape;104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0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7" name="Google Shape;107;p2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200"/>
            </a:lvl1pPr>
            <a:lvl2pPr indent="-304800" lvl="1" marL="914400" rtl="0"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200"/>
            </a:lvl2pPr>
            <a:lvl3pPr indent="-304800" lvl="2" marL="1371600" rtl="0">
              <a:spcBef>
                <a:spcPts val="600"/>
              </a:spcBef>
              <a:spcAft>
                <a:spcPts val="0"/>
              </a:spcAft>
              <a:buSzPts val="1200"/>
              <a:buChar char="–"/>
              <a:defRPr sz="1200"/>
            </a:lvl3pPr>
            <a:lvl4pPr indent="-304800" lvl="3" marL="1828800" rtl="0">
              <a:spcBef>
                <a:spcPts val="600"/>
              </a:spcBef>
              <a:spcAft>
                <a:spcPts val="0"/>
              </a:spcAft>
              <a:buSzPts val="1200"/>
              <a:buChar char="–"/>
              <a:defRPr sz="1200"/>
            </a:lvl4pPr>
            <a:lvl5pPr indent="-304800" lvl="4" marL="2286000" rtl="0"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200"/>
            </a:lvl5pPr>
            <a:lvl6pPr indent="-304800" lvl="5" marL="27432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6pPr>
            <a:lvl7pPr indent="-304800" lvl="6" marL="32004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7pPr>
            <a:lvl8pPr indent="-304800" lvl="7" marL="36576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8pPr>
            <a:lvl9pPr indent="-304800" lvl="8" marL="41148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9pPr>
          </a:lstStyle>
          <a:p/>
        </p:txBody>
      </p:sp>
      <p:sp>
        <p:nvSpPr>
          <p:cNvPr id="108" name="Google Shape;108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+ Collaborator Logos" showMasterSp="0">
  <p:cSld name="Title Slide + Collaborator Logos">
    <p:bg>
      <p:bgPr>
        <a:solidFill>
          <a:schemeClr val="dk1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/>
          <p:nvPr/>
        </p:nvSpPr>
        <p:spPr>
          <a:xfrm>
            <a:off x="0" y="4227934"/>
            <a:ext cx="9144000" cy="915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"/>
          <p:cNvSpPr txBox="1"/>
          <p:nvPr>
            <p:ph type="ctrTitle"/>
          </p:nvPr>
        </p:nvSpPr>
        <p:spPr>
          <a:xfrm>
            <a:off x="344440" y="2572696"/>
            <a:ext cx="59559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b="1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2" name="Google Shape;22;p3"/>
          <p:cNvSpPr txBox="1"/>
          <p:nvPr>
            <p:ph idx="1" type="subTitle"/>
          </p:nvPr>
        </p:nvSpPr>
        <p:spPr>
          <a:xfrm>
            <a:off x="344440" y="3423555"/>
            <a:ext cx="5955900" cy="29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1" i="0" sz="2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Calibri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Calibri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Calibri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3" name="Google Shape;23;p3"/>
          <p:cNvSpPr txBox="1"/>
          <p:nvPr/>
        </p:nvSpPr>
        <p:spPr>
          <a:xfrm>
            <a:off x="358776" y="4869672"/>
            <a:ext cx="42132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www.data61.csiro.au</a:t>
            </a:r>
            <a:endParaRPr b="1" sz="14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Data61_bground_title_ppt.png" id="24" name="Google Shape;24;p3"/>
          <p:cNvPicPr preferRelativeResize="0"/>
          <p:nvPr/>
        </p:nvPicPr>
        <p:blipFill rotWithShape="1">
          <a:blip r:embed="rId2">
            <a:alphaModFix/>
          </a:blip>
          <a:srcRect b="38351" l="36347" r="723" t="13781"/>
          <a:stretch/>
        </p:blipFill>
        <p:spPr>
          <a:xfrm>
            <a:off x="3347864" y="0"/>
            <a:ext cx="5796000" cy="3576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ata61_logo_title_ppt.png" id="25" name="Google Shape;2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8775" y="267495"/>
            <a:ext cx="1629900" cy="17283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ata61_CSIROlogo_ppt.png" id="26" name="Google Shape;26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90714" y="4369442"/>
            <a:ext cx="629400" cy="62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5" name="Google Shape;115;p2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16" name="Google Shape;116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19" name="Google Shape;119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2" name="Google Shape;122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3" name="Google Shape;123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6" name="Google Shape;126;p2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7" name="Google Shape;127;p2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8" name="Google Shape;128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1" name="Google Shape;131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34" name="Google Shape;134;p2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35" name="Google Shape;135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38" name="Google Shape;138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2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42" name="Google Shape;142;p2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43" name="Google Shape;143;p2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44" name="Google Shape;144;p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147" name="Google Shape;147;p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50" name="Google Shape;150;p3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51" name="Google Shape;151;p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1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358778" y="951311"/>
            <a:ext cx="8461500" cy="34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alibri"/>
              <a:buChar char="•"/>
              <a:defRPr b="0" i="0" sz="18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1" type="ftr"/>
          </p:nvPr>
        </p:nvSpPr>
        <p:spPr>
          <a:xfrm>
            <a:off x="677994" y="4878250"/>
            <a:ext cx="6083700" cy="9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1" name="Google Shape;31;p4"/>
          <p:cNvSpPr txBox="1"/>
          <p:nvPr>
            <p:ph idx="12" type="sldNum"/>
          </p:nvPr>
        </p:nvSpPr>
        <p:spPr>
          <a:xfrm>
            <a:off x="330201" y="4878250"/>
            <a:ext cx="288900" cy="9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r>
              <a:rPr lang="en-GB"/>
              <a:t>  |</a:t>
            </a:r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Subtitle and Content">
  <p:cSld name="Title, Subtitle and Conte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/>
          <p:nvPr>
            <p:ph idx="1" type="body"/>
          </p:nvPr>
        </p:nvSpPr>
        <p:spPr>
          <a:xfrm>
            <a:off x="358778" y="951311"/>
            <a:ext cx="8461500" cy="34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alibri"/>
              <a:buChar char="•"/>
              <a:defRPr b="0" i="0" sz="18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677994" y="4878250"/>
            <a:ext cx="6083700" cy="9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2" type="body"/>
          </p:nvPr>
        </p:nvSpPr>
        <p:spPr>
          <a:xfrm>
            <a:off x="360363" y="202500"/>
            <a:ext cx="84600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None/>
              <a:defRPr b="1" i="0" sz="2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A9CE"/>
              </a:buClr>
              <a:buSzPts val="2000"/>
              <a:buFont typeface="Calibri"/>
              <a:buNone/>
              <a:defRPr b="0" i="0" sz="2800" u="none" cap="none" strike="noStrike">
                <a:solidFill>
                  <a:srgbClr val="00A9C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A9CE"/>
              </a:buClr>
              <a:buSzPts val="2000"/>
              <a:buFont typeface="Calibri"/>
              <a:buNone/>
              <a:defRPr b="0" i="0" sz="2800" u="none" cap="none" strike="noStrike">
                <a:solidFill>
                  <a:srgbClr val="00A9C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A9CE"/>
              </a:buClr>
              <a:buSzPts val="1800"/>
              <a:buFont typeface="Calibri"/>
              <a:buNone/>
              <a:defRPr b="0" i="0" sz="2800" u="none" cap="none" strike="noStrike">
                <a:solidFill>
                  <a:srgbClr val="00A9C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330201" y="4878250"/>
            <a:ext cx="288900" cy="9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r>
              <a:rPr lang="en-GB"/>
              <a:t>  |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Black Background">
  <p:cSld name="Title and Content Black Background">
    <p:bg>
      <p:bgPr>
        <a:solidFill>
          <a:schemeClr val="dk1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None/>
              <a:defRPr b="1" i="0" sz="36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9" name="Google Shape;39;p6"/>
          <p:cNvSpPr txBox="1"/>
          <p:nvPr>
            <p:ph idx="1" type="body"/>
          </p:nvPr>
        </p:nvSpPr>
        <p:spPr>
          <a:xfrm>
            <a:off x="358778" y="951311"/>
            <a:ext cx="8461500" cy="34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alibri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alibri"/>
              <a:buChar char="–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alibri"/>
              <a:buChar char="–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alibri"/>
              <a:buChar char="•"/>
              <a:defRPr b="0" i="0" sz="18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0" name="Google Shape;40;p6"/>
          <p:cNvSpPr txBox="1"/>
          <p:nvPr>
            <p:ph idx="11" type="ftr"/>
          </p:nvPr>
        </p:nvSpPr>
        <p:spPr>
          <a:xfrm>
            <a:off x="677994" y="4878250"/>
            <a:ext cx="6083700" cy="9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1" name="Google Shape;41;p6"/>
          <p:cNvSpPr txBox="1"/>
          <p:nvPr>
            <p:ph idx="12" type="sldNum"/>
          </p:nvPr>
        </p:nvSpPr>
        <p:spPr>
          <a:xfrm>
            <a:off x="330201" y="4878250"/>
            <a:ext cx="288900" cy="9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r>
              <a:rPr lang="en-GB"/>
              <a:t>  |</a:t>
            </a:r>
            <a:endParaRPr/>
          </a:p>
        </p:txBody>
      </p:sp>
      <p:pic>
        <p:nvPicPr>
          <p:cNvPr descr="DATA61 logo" id="42" name="Google Shape;42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784268" y="158641"/>
            <a:ext cx="1035600" cy="63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2 Column Content">
  <p:cSld name="Title and 2 Column Conten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1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5" name="Google Shape;45;p7"/>
          <p:cNvSpPr txBox="1"/>
          <p:nvPr>
            <p:ph idx="1" type="body"/>
          </p:nvPr>
        </p:nvSpPr>
        <p:spPr>
          <a:xfrm>
            <a:off x="358778" y="951311"/>
            <a:ext cx="8461500" cy="34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alibri"/>
              <a:buChar char="•"/>
              <a:defRPr b="0" i="0" sz="18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6" name="Google Shape;46;p7"/>
          <p:cNvSpPr txBox="1"/>
          <p:nvPr>
            <p:ph idx="11" type="ftr"/>
          </p:nvPr>
        </p:nvSpPr>
        <p:spPr>
          <a:xfrm>
            <a:off x="677994" y="4878250"/>
            <a:ext cx="6083700" cy="9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7" name="Google Shape;47;p7"/>
          <p:cNvSpPr txBox="1"/>
          <p:nvPr>
            <p:ph idx="12" type="sldNum"/>
          </p:nvPr>
        </p:nvSpPr>
        <p:spPr>
          <a:xfrm>
            <a:off x="330201" y="4878250"/>
            <a:ext cx="288900" cy="9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r>
              <a:rPr lang="en-GB"/>
              <a:t>  |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8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1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0" name="Google Shape;50;p8"/>
          <p:cNvSpPr txBox="1"/>
          <p:nvPr>
            <p:ph idx="11" type="ftr"/>
          </p:nvPr>
        </p:nvSpPr>
        <p:spPr>
          <a:xfrm>
            <a:off x="677994" y="4878250"/>
            <a:ext cx="6083700" cy="9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1" name="Google Shape;51;p8"/>
          <p:cNvSpPr txBox="1"/>
          <p:nvPr>
            <p:ph idx="12" type="sldNum"/>
          </p:nvPr>
        </p:nvSpPr>
        <p:spPr>
          <a:xfrm>
            <a:off x="330201" y="4878250"/>
            <a:ext cx="288900" cy="9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r>
              <a:rPr lang="en-GB"/>
              <a:t>  |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>
  <p:cSld name="Section Header">
    <p:bg>
      <p:bgPr>
        <a:solidFill>
          <a:schemeClr val="accent1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/>
          <p:nvPr>
            <p:ph idx="1" type="body"/>
          </p:nvPr>
        </p:nvSpPr>
        <p:spPr>
          <a:xfrm>
            <a:off x="360003" y="2571750"/>
            <a:ext cx="7477200" cy="223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7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alibri"/>
              <a:buNone/>
              <a:defRPr b="1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Calibri"/>
              <a:buNone/>
              <a:defRPr b="1" i="0" sz="2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alibri"/>
              <a:buChar char="•"/>
              <a:defRPr b="0" i="0" sz="18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Data61_bground_section_widescreen_ppt.png" id="54" name="Google Shape;54;p9"/>
          <p:cNvPicPr preferRelativeResize="0"/>
          <p:nvPr/>
        </p:nvPicPr>
        <p:blipFill rotWithShape="1">
          <a:blip r:embed="rId2">
            <a:alphaModFix/>
          </a:blip>
          <a:srcRect b="12811" l="1201" r="334" t="4317"/>
          <a:stretch/>
        </p:blipFill>
        <p:spPr>
          <a:xfrm>
            <a:off x="0" y="0"/>
            <a:ext cx="9144000" cy="228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Black Background">
  <p:cSld name="Title Only Black Background">
    <p:bg>
      <p:bgPr>
        <a:solidFill>
          <a:schemeClr val="dk1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None/>
              <a:defRPr b="1" i="0" sz="36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7" name="Google Shape;57;p10"/>
          <p:cNvSpPr txBox="1"/>
          <p:nvPr>
            <p:ph idx="11" type="ftr"/>
          </p:nvPr>
        </p:nvSpPr>
        <p:spPr>
          <a:xfrm>
            <a:off x="677994" y="4878250"/>
            <a:ext cx="6083700" cy="9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8" name="Google Shape;58;p10"/>
          <p:cNvSpPr txBox="1"/>
          <p:nvPr>
            <p:ph idx="12" type="sldNum"/>
          </p:nvPr>
        </p:nvSpPr>
        <p:spPr>
          <a:xfrm>
            <a:off x="330201" y="4878250"/>
            <a:ext cx="288900" cy="9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r>
              <a:rPr lang="en-GB"/>
              <a:t>  |</a:t>
            </a:r>
            <a:endParaRPr/>
          </a:p>
        </p:txBody>
      </p:sp>
      <p:pic>
        <p:nvPicPr>
          <p:cNvPr descr="DATA61 logo" id="59" name="Google Shape;59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784268" y="158641"/>
            <a:ext cx="1035600" cy="63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21" Type="http://schemas.openxmlformats.org/officeDocument/2006/relationships/theme" Target="../theme/theme3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9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background" id="6" name="Google Shape;6;p1"/>
          <p:cNvSpPr/>
          <p:nvPr/>
        </p:nvSpPr>
        <p:spPr>
          <a:xfrm>
            <a:off x="0" y="4731990"/>
            <a:ext cx="9144000" cy="41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1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1"/>
          <p:cNvSpPr txBox="1"/>
          <p:nvPr>
            <p:ph idx="1" type="body"/>
          </p:nvPr>
        </p:nvSpPr>
        <p:spPr>
          <a:xfrm>
            <a:off x="358778" y="951311"/>
            <a:ext cx="8461500" cy="34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alibri"/>
              <a:buChar char="•"/>
              <a:defRPr b="0" i="0" sz="18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677994" y="4878250"/>
            <a:ext cx="6083700" cy="9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330201" y="4878250"/>
            <a:ext cx="288900" cy="9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r>
              <a:rPr lang="en-GB"/>
              <a:t>  |</a:t>
            </a:r>
            <a:endParaRPr/>
          </a:p>
        </p:txBody>
      </p:sp>
      <p:pic>
        <p:nvPicPr>
          <p:cNvPr descr="DATA61 logo" id="11" name="Google Shape;11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784122" y="158641"/>
            <a:ext cx="1035900" cy="6321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" name="Google Shape;111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2" name="Google Shape;112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/Relationships>
</file>

<file path=ppt/slides/_rels/slide10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0.xml"/><Relationship Id="rId3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10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01.xml"/></Relationships>
</file>

<file path=ppt/slides/_rels/slide10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2.xml"/><Relationship Id="rId3" Type="http://schemas.openxmlformats.org/officeDocument/2006/relationships/hyperlink" Target="https://bitbucket.csiro.au/projects/SC/repos/senaps-as-workshop/browse" TargetMode="External"/></Relationships>
</file>

<file path=ppt/slides/_rels/slide10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3.xml"/><Relationship Id="rId3" Type="http://schemas.openxmlformats.org/officeDocument/2006/relationships/hyperlink" Target="mailto:chris.sharman@csiro.au" TargetMode="External"/><Relationship Id="rId4" Type="http://schemas.openxmlformats.org/officeDocument/2006/relationships/hyperlink" Target="mailto:joe.pasanen@csiro.au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www.loraserver.io/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1.png"/><Relationship Id="rId4" Type="http://schemas.openxmlformats.org/officeDocument/2006/relationships/image" Target="../media/image4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bitbucket.csiro.au/projects/SC/repos/sensor-api-python-client/browse" TargetMode="External"/><Relationship Id="rId4" Type="http://schemas.openxmlformats.org/officeDocument/2006/relationships/hyperlink" Target="https://bitbucket.csiro.au/projects/SC/repos/tds-client-python/browse" TargetMode="External"/><Relationship Id="rId5" Type="http://schemas.openxmlformats.org/officeDocument/2006/relationships/hyperlink" Target="https://bitbucket.csiro.au/projects/SC/repos/tdm-client-python/browse" TargetMode="External"/><Relationship Id="rId6" Type="http://schemas.openxmlformats.org/officeDocument/2006/relationships/hyperlink" Target="https://bitbucket.csiro.au/projects/SC/repos/as-models-api/browse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bitbucket.csiro.au/scm/sc/senaps-workshop.git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8.png"/><Relationship Id="rId4" Type="http://schemas.openxmlformats.org/officeDocument/2006/relationships/image" Target="../media/image1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4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9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8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0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://sensor-cloud.io/api-docs" TargetMode="External"/><Relationship Id="rId4" Type="http://schemas.openxmlformats.org/officeDocument/2006/relationships/hyperlink" Target="http://sensor-cloud.io/api-docs" TargetMode="Externa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8.png"/><Relationship Id="rId4" Type="http://schemas.openxmlformats.org/officeDocument/2006/relationships/image" Target="../media/image11.jpg"/><Relationship Id="rId5" Type="http://schemas.openxmlformats.org/officeDocument/2006/relationships/image" Target="../media/image13.jpg"/><Relationship Id="rId6" Type="http://schemas.openxmlformats.org/officeDocument/2006/relationships/image" Target="../media/image1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1.xml"/><Relationship Id="rId3" Type="http://schemas.openxmlformats.org/officeDocument/2006/relationships/hyperlink" Target="https://bitbucket.csiro.au/projects/SC/repos/senaps-workshop/browse/python/milestone1/milestone1a.py" TargetMode="External"/><Relationship Id="rId4" Type="http://schemas.openxmlformats.org/officeDocument/2006/relationships/hyperlink" Target="https://bitbucket.csiro.au/projects/SC/repos/senaps-workshop/browse/R/milestone1/milestone1a.R" TargetMode="Externa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4.png"/><Relationship Id="rId4" Type="http://schemas.openxmlformats.org/officeDocument/2006/relationships/hyperlink" Target="https://sensor-cloud.io/dashboard/#/app/stream/create" TargetMode="External"/><Relationship Id="rId5" Type="http://schemas.openxmlformats.org/officeDocument/2006/relationships/hyperlink" Target="https://sensor-cloud.io/dashboard/#/app/stream/create" TargetMode="External"/><Relationship Id="rId6" Type="http://schemas.openxmlformats.org/officeDocument/2006/relationships/hyperlink" Target="https://sensor-cloud.io/dashboard/#/app/stream/create" TargetMode="Externa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4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4.xml"/><Relationship Id="rId3" Type="http://schemas.openxmlformats.org/officeDocument/2006/relationships/hyperlink" Target="https://bitbucket.csiro.au/projects/SC/repos/senaps-workshop/browse/python/milestone1/milestone1b.py" TargetMode="External"/><Relationship Id="rId4" Type="http://schemas.openxmlformats.org/officeDocument/2006/relationships/hyperlink" Target="https://bitbucket.csiro.au/projects/SC/repos/senaps-workshop/browse/R/milestone1/milestone1b.R" TargetMode="Externa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1" Type="http://schemas.openxmlformats.org/officeDocument/2006/relationships/image" Target="../media/image31.png"/><Relationship Id="rId10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15.png"/><Relationship Id="rId4" Type="http://schemas.openxmlformats.org/officeDocument/2006/relationships/image" Target="../media/image23.png"/><Relationship Id="rId9" Type="http://schemas.openxmlformats.org/officeDocument/2006/relationships/image" Target="../media/image30.png"/><Relationship Id="rId5" Type="http://schemas.openxmlformats.org/officeDocument/2006/relationships/image" Target="../media/image42.png"/><Relationship Id="rId6" Type="http://schemas.openxmlformats.org/officeDocument/2006/relationships/image" Target="../media/image26.png"/><Relationship Id="rId7" Type="http://schemas.openxmlformats.org/officeDocument/2006/relationships/image" Target="../media/image27.png"/><Relationship Id="rId8" Type="http://schemas.openxmlformats.org/officeDocument/2006/relationships/image" Target="../media/image81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9.xml"/><Relationship Id="rId3" Type="http://schemas.openxmlformats.org/officeDocument/2006/relationships/hyperlink" Target="https://www.statsmodels.org/" TargetMode="External"/><Relationship Id="rId4" Type="http://schemas.openxmlformats.org/officeDocument/2006/relationships/hyperlink" Target="https://keras.io/" TargetMode="External"/><Relationship Id="rId5" Type="http://schemas.openxmlformats.org/officeDocument/2006/relationships/hyperlink" Target="https://www.tensorflow.org/" TargetMode="External"/><Relationship Id="rId6" Type="http://schemas.openxmlformats.org/officeDocument/2006/relationships/hyperlink" Target="http://scikit-learn.org/" TargetMode="External"/><Relationship Id="rId7" Type="http://schemas.openxmlformats.org/officeDocument/2006/relationships/hyperlink" Target="https://www.mono-project.com/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2.xml"/><Relationship Id="rId3" Type="http://schemas.openxmlformats.org/officeDocument/2006/relationships/hyperlink" Target="http://www.json.org/" TargetMode="Externa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7.xml"/><Relationship Id="rId3" Type="http://schemas.openxmlformats.org/officeDocument/2006/relationships/hyperlink" Target="https://bitbucket.csiro.au/projects/SC/repos/senaps-workshop/browse/python/milestone2" TargetMode="External"/><Relationship Id="rId4" Type="http://schemas.openxmlformats.org/officeDocument/2006/relationships/hyperlink" Target="https://bitbucket.csiro.au/projects/SC/repos/senaps-workshop/browse/R/milestone2" TargetMode="Externa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32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3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34.png"/><Relationship Id="rId4" Type="http://schemas.openxmlformats.org/officeDocument/2006/relationships/image" Target="../media/image33.png"/><Relationship Id="rId5" Type="http://schemas.openxmlformats.org/officeDocument/2006/relationships/image" Target="../media/image36.png"/><Relationship Id="rId6" Type="http://schemas.openxmlformats.org/officeDocument/2006/relationships/image" Target="../media/image35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43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37.png"/><Relationship Id="rId4" Type="http://schemas.openxmlformats.org/officeDocument/2006/relationships/image" Target="../media/image49.png"/><Relationship Id="rId5" Type="http://schemas.openxmlformats.org/officeDocument/2006/relationships/image" Target="../media/image46.png"/><Relationship Id="rId6" Type="http://schemas.openxmlformats.org/officeDocument/2006/relationships/image" Target="../media/image47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41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40.png"/><Relationship Id="rId4" Type="http://schemas.openxmlformats.org/officeDocument/2006/relationships/image" Target="../media/image59.png"/><Relationship Id="rId5" Type="http://schemas.openxmlformats.org/officeDocument/2006/relationships/image" Target="../media/image51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6.xml"/><Relationship Id="rId3" Type="http://schemas.openxmlformats.org/officeDocument/2006/relationships/hyperlink" Target="https://bitbucket.csiro.au/projects/SC/repos/senaps-workshop/browse/python/milestone2/milestone2.py" TargetMode="External"/><Relationship Id="rId4" Type="http://schemas.openxmlformats.org/officeDocument/2006/relationships/hyperlink" Target="https://bitbucket.csiro.au/projects/SC/repos/senaps-workshop/browse/R/milestone2/milestone2.R" TargetMode="Externa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52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6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0.xml"/><Relationship Id="rId3" Type="http://schemas.openxmlformats.org/officeDocument/2006/relationships/hyperlink" Target="https://docs.python.org/2/library/unittest.html" TargetMode="External"/><Relationship Id="rId4" Type="http://schemas.openxmlformats.org/officeDocument/2006/relationships/hyperlink" Target="https://bitbucket.csiro.au/projects/SC/repos/senaps-as-workshop/browse/python/milestone3/milestone3.py#35" TargetMode="Externa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1.xml"/><Relationship Id="rId3" Type="http://schemas.openxmlformats.org/officeDocument/2006/relationships/hyperlink" Target="https://bitbucket.csiro.au/projects/SC/repos/senaps-workshop/browse/senaps-workshop-python/milestone2c" TargetMode="External"/><Relationship Id="rId4" Type="http://schemas.openxmlformats.org/officeDocument/2006/relationships/hyperlink" Target="https://bitbucket.csiro.au/projects/SC/repos/senaps-workshop/browse/senaps-workshop-R/milestone2c" TargetMode="External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2.xm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3.xml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4.xml"/><Relationship Id="rId3" Type="http://schemas.openxmlformats.org/officeDocument/2006/relationships/hyperlink" Target="https://www.unidata.ucar.edu/software/netcdf/" TargetMode="External"/><Relationship Id="rId4" Type="http://schemas.openxmlformats.org/officeDocument/2006/relationships/hyperlink" Target="https://www.unidata.ucar.edu/software/thredds/current/tds/" TargetMode="External"/><Relationship Id="rId5" Type="http://schemas.openxmlformats.org/officeDocument/2006/relationships/image" Target="../media/image82.gif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50.pn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6.xml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7.xml"/><Relationship Id="rId3" Type="http://schemas.openxmlformats.org/officeDocument/2006/relationships/hyperlink" Target="https://bitbucket.csiro.au/projects/SC/repos/senaps-workshop/browse/senaps-workshop-python/milestone3" TargetMode="External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53.png"/><Relationship Id="rId4" Type="http://schemas.openxmlformats.org/officeDocument/2006/relationships/image" Target="../media/image55.png"/><Relationship Id="rId5" Type="http://schemas.openxmlformats.org/officeDocument/2006/relationships/image" Target="../media/image61.png"/><Relationship Id="rId6" Type="http://schemas.openxmlformats.org/officeDocument/2006/relationships/image" Target="../media/image60.pn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9.xml"/><Relationship Id="rId3" Type="http://schemas.openxmlformats.org/officeDocument/2006/relationships/hyperlink" Target="https://bitbucket.csiro.au/projects/SC/repos/model-stdlib/browse/drill_grid/model.py" TargetMode="External"/><Relationship Id="rId4" Type="http://schemas.openxmlformats.org/officeDocument/2006/relationships/hyperlink" Target="https://sensor-cloud.io/dashboard/#/app/model/detail/drill_grid" TargetMode="External"/><Relationship Id="rId9" Type="http://schemas.openxmlformats.org/officeDocument/2006/relationships/hyperlink" Target="https://sensor-cloud.io/thredds/catalog.xml" TargetMode="External"/><Relationship Id="rId5" Type="http://schemas.openxmlformats.org/officeDocument/2006/relationships/hyperlink" Target="https://sensor-cloud.io/dashboard/#/app/model/detail/drill_grid" TargetMode="External"/><Relationship Id="rId6" Type="http://schemas.openxmlformats.org/officeDocument/2006/relationships/hyperlink" Target="https://sensor-cloud.io/dashboard/#/app/model/detail/drill_grid" TargetMode="External"/><Relationship Id="rId7" Type="http://schemas.openxmlformats.org/officeDocument/2006/relationships/hyperlink" Target="https://sensor-cloud.io/thredds/catalog.xml" TargetMode="External"/><Relationship Id="rId8" Type="http://schemas.openxmlformats.org/officeDocument/2006/relationships/hyperlink" Target="https://sensor-cloud.io/thredds/catalog.xml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0.xml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1.xml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2.xml"/><Relationship Id="rId3" Type="http://schemas.openxmlformats.org/officeDocument/2006/relationships/hyperlink" Target="http://registry.it.csiro.au/" TargetMode="External"/><Relationship Id="rId4" Type="http://schemas.openxmlformats.org/officeDocument/2006/relationships/hyperlink" Target="https://portal.opengeospatial.org/files/?artifact_id=57222" TargetMode="External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73.xml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4.xml"/><Relationship Id="rId3" Type="http://schemas.openxmlformats.org/officeDocument/2006/relationships/image" Target="../media/image73.png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5.xml"/><Relationship Id="rId3" Type="http://schemas.openxmlformats.org/officeDocument/2006/relationships/image" Target="../media/image54.png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6.xml"/><Relationship Id="rId3" Type="http://schemas.openxmlformats.org/officeDocument/2006/relationships/hyperlink" Target="https://sensor-cloud.io/api/sensor/v2/streams?apikey=a79zjCV9fy1j1UqgsdFvH1f2kDzxcLnO" TargetMode="External"/><Relationship Id="rId4" Type="http://schemas.openxmlformats.org/officeDocument/2006/relationships/hyperlink" Target="https://sensor-cloud.io/api/sensor/v2/streams?apikey=a79zjCV9fy1j1UqgsdFvH1f2kDzxcLnO" TargetMode="External"/><Relationship Id="rId5" Type="http://schemas.openxmlformats.org/officeDocument/2006/relationships/hyperlink" Target="https://sensor-cloud.io/api/sensor/v2/streams?apikey=a79zjCV9fy1j1UqgsdFvH1f2kDzxcLnO" TargetMode="External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7.xml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8.xml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9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0.xml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1.xml"/><Relationship Id="rId3" Type="http://schemas.openxmlformats.org/officeDocument/2006/relationships/image" Target="../media/image57.png"/><Relationship Id="rId4" Type="http://schemas.openxmlformats.org/officeDocument/2006/relationships/image" Target="../media/image63.png"/></Relationships>
</file>

<file path=ppt/slides/_rels/slide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2.xml"/><Relationship Id="rId3" Type="http://schemas.openxmlformats.org/officeDocument/2006/relationships/image" Target="../media/image56.png"/></Relationships>
</file>

<file path=ppt/slides/_rels/slide8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3.xml"/><Relationship Id="rId3" Type="http://schemas.openxmlformats.org/officeDocument/2006/relationships/image" Target="../media/image58.png"/></Relationships>
</file>

<file path=ppt/slides/_rels/slide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4.xml"/><Relationship Id="rId3" Type="http://schemas.openxmlformats.org/officeDocument/2006/relationships/image" Target="../media/image68.png"/></Relationships>
</file>

<file path=ppt/slides/_rels/slide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5.xml"/><Relationship Id="rId3" Type="http://schemas.openxmlformats.org/officeDocument/2006/relationships/image" Target="../media/image62.png"/></Relationships>
</file>

<file path=ppt/slides/_rels/slide8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6.xml"/><Relationship Id="rId3" Type="http://schemas.openxmlformats.org/officeDocument/2006/relationships/image" Target="../media/image74.png"/></Relationships>
</file>

<file path=ppt/slides/_rels/slide8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7.xml"/><Relationship Id="rId3" Type="http://schemas.openxmlformats.org/officeDocument/2006/relationships/image" Target="../media/image65.png"/></Relationships>
</file>

<file path=ppt/slides/_rels/slide8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8.xml"/><Relationship Id="rId3" Type="http://schemas.openxmlformats.org/officeDocument/2006/relationships/image" Target="../media/image67.png"/></Relationships>
</file>

<file path=ppt/slides/_rels/slide8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9.xml"/><Relationship Id="rId3" Type="http://schemas.openxmlformats.org/officeDocument/2006/relationships/image" Target="../media/image7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docs.google.com/presentation/d/1xkIeK2qLkdb6ws8sdRoaxfIPCGEgtvCiby5Uf9jgU4I/edit?usp=sharing" TargetMode="External"/></Relationships>
</file>

<file path=ppt/slides/_rels/slide9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0.xml"/></Relationships>
</file>

<file path=ppt/slides/_rels/slide9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1.xml"/><Relationship Id="rId3" Type="http://schemas.openxmlformats.org/officeDocument/2006/relationships/image" Target="../media/image72.png"/></Relationships>
</file>

<file path=ppt/slides/_rels/slide9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2.xml"/><Relationship Id="rId3" Type="http://schemas.openxmlformats.org/officeDocument/2006/relationships/image" Target="../media/image78.png"/></Relationships>
</file>

<file path=ppt/slides/_rels/slide9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3.xml"/></Relationships>
</file>

<file path=ppt/slides/_rels/slide9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4.xml"/></Relationships>
</file>

<file path=ppt/slides/_rels/slide9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5.xml"/><Relationship Id="rId3" Type="http://schemas.openxmlformats.org/officeDocument/2006/relationships/image" Target="../media/image66.png"/><Relationship Id="rId4" Type="http://schemas.openxmlformats.org/officeDocument/2006/relationships/image" Target="../media/image64.png"/></Relationships>
</file>

<file path=ppt/slides/_rels/slide9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6.xml"/><Relationship Id="rId3" Type="http://schemas.openxmlformats.org/officeDocument/2006/relationships/image" Target="../media/image80.png"/></Relationships>
</file>

<file path=ppt/slides/_rels/slide9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7.xml"/><Relationship Id="rId3" Type="http://schemas.openxmlformats.org/officeDocument/2006/relationships/image" Target="../media/image71.png"/><Relationship Id="rId4" Type="http://schemas.openxmlformats.org/officeDocument/2006/relationships/image" Target="../media/image79.png"/></Relationships>
</file>

<file path=ppt/slides/_rels/slide9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98.xml"/><Relationship Id="rId3" Type="http://schemas.openxmlformats.org/officeDocument/2006/relationships/image" Target="../media/image77.png"/></Relationships>
</file>

<file path=ppt/slides/_rels/slide9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3"/>
          <p:cNvSpPr txBox="1"/>
          <p:nvPr>
            <p:ph type="title"/>
          </p:nvPr>
        </p:nvSpPr>
        <p:spPr>
          <a:xfrm>
            <a:off x="206375" y="2752723"/>
            <a:ext cx="5653500" cy="74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/>
              <a:t>Senaps Workshop</a:t>
            </a:r>
            <a:endParaRPr sz="3600"/>
          </a:p>
        </p:txBody>
      </p:sp>
      <p:sp>
        <p:nvSpPr>
          <p:cNvPr id="159" name="Google Shape;159;p33"/>
          <p:cNvSpPr txBox="1"/>
          <p:nvPr>
            <p:ph idx="1" type="subTitle"/>
          </p:nvPr>
        </p:nvSpPr>
        <p:spPr>
          <a:xfrm>
            <a:off x="206375" y="3379125"/>
            <a:ext cx="6121500" cy="1001400"/>
          </a:xfrm>
          <a:prstGeom prst="rect">
            <a:avLst/>
          </a:prstGeom>
        </p:spPr>
        <p:txBody>
          <a:bodyPr anchorCtr="0" anchor="t" bIns="91425" lIns="108000" spcFirstLastPara="1" rIns="91425" wrap="square" tIns="0">
            <a:noAutofit/>
          </a:bodyPr>
          <a:lstStyle/>
          <a:p>
            <a:pPr indent="0" lvl="0" marL="0" rtl="0" algn="l">
              <a:spcBef>
                <a:spcPts val="3000"/>
              </a:spcBef>
              <a:spcAft>
                <a:spcPts val="0"/>
              </a:spcAft>
              <a:buNone/>
            </a:pPr>
            <a:r>
              <a:rPr lang="en-GB" sz="1800"/>
              <a:t>An </a:t>
            </a:r>
            <a:r>
              <a:rPr lang="en-GB" sz="1800"/>
              <a:t>in-depth</a:t>
            </a:r>
            <a:r>
              <a:rPr lang="en-GB" sz="1800"/>
              <a:t> practical walk through of the Senaps platform.</a:t>
            </a:r>
            <a:endParaRPr sz="18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2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Topics to cover:</a:t>
            </a:r>
            <a:endParaRPr/>
          </a:p>
        </p:txBody>
      </p:sp>
      <p:sp>
        <p:nvSpPr>
          <p:cNvPr id="214" name="Google Shape;214;p42"/>
          <p:cNvSpPr txBox="1"/>
          <p:nvPr>
            <p:ph idx="1" type="body"/>
          </p:nvPr>
        </p:nvSpPr>
        <p:spPr>
          <a:xfrm>
            <a:off x="358775" y="845273"/>
            <a:ext cx="4038600" cy="39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Dashboard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APIs Structure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Organisations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Groups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Roles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Streams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Observations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Time series aggregation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Stream metadata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Platforms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42"/>
          <p:cNvSpPr txBox="1"/>
          <p:nvPr>
            <p:ph idx="2" type="body"/>
          </p:nvPr>
        </p:nvSpPr>
        <p:spPr>
          <a:xfrm>
            <a:off x="4772025" y="874499"/>
            <a:ext cx="4038600" cy="381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Grids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Models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Documents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Workflows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Jobs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Schedules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Shares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Collections</a:t>
            </a:r>
            <a:endParaRPr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2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3" name="Google Shape;933;p1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5450" y="845275"/>
            <a:ext cx="4468549" cy="3799299"/>
          </a:xfrm>
          <a:prstGeom prst="rect">
            <a:avLst/>
          </a:prstGeom>
          <a:noFill/>
          <a:ln>
            <a:noFill/>
          </a:ln>
        </p:spPr>
      </p:pic>
      <p:sp>
        <p:nvSpPr>
          <p:cNvPr id="934" name="Google Shape;934;p132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Graincast</a:t>
            </a:r>
            <a:r>
              <a:rPr lang="en-GB"/>
              <a:t> - Linking models/operators</a:t>
            </a:r>
            <a:endParaRPr/>
          </a:p>
        </p:txBody>
      </p:sp>
      <p:sp>
        <p:nvSpPr>
          <p:cNvPr id="935" name="Google Shape;935;p132"/>
          <p:cNvSpPr txBox="1"/>
          <p:nvPr>
            <p:ph idx="1" type="body"/>
          </p:nvPr>
        </p:nvSpPr>
        <p:spPr>
          <a:xfrm>
            <a:off x="209300" y="965150"/>
            <a:ext cx="5019600" cy="339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Workflows can be shared like data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Easily mix diverse software run-time environments</a:t>
            </a:r>
            <a:endParaRPr/>
          </a:p>
        </p:txBody>
      </p:sp>
      <p:pic>
        <p:nvPicPr>
          <p:cNvPr id="936" name="Google Shape;936;p1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98150" y="2813525"/>
            <a:ext cx="2430750" cy="1831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13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Final things...</a:t>
            </a:r>
            <a:endParaRPr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5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134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Resources for users</a:t>
            </a:r>
            <a:endParaRPr/>
          </a:p>
        </p:txBody>
      </p:sp>
      <p:sp>
        <p:nvSpPr>
          <p:cNvPr id="947" name="Google Shape;947;p134"/>
          <p:cNvSpPr txBox="1"/>
          <p:nvPr>
            <p:ph idx="1" type="body"/>
          </p:nvPr>
        </p:nvSpPr>
        <p:spPr>
          <a:xfrm>
            <a:off x="358778" y="951311"/>
            <a:ext cx="8461500" cy="3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This slide deck. Public view link on Google docs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Tutorials linked on Dashboard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Workshop examples git repository </a:t>
            </a:r>
            <a:endParaRPr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-GB" sz="1200" u="sng">
                <a:solidFill>
                  <a:schemeClr val="hlink"/>
                </a:solidFill>
                <a:hlinkClick r:id="rId3"/>
              </a:rPr>
              <a:t>https://bitbucket.csiro.au/projects/SC/repos/senaps-as-workshop/browse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Senaps team via email/phone.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Senaps-users Microsoft Teams team.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p135"/>
          <p:cNvSpPr txBox="1"/>
          <p:nvPr>
            <p:ph type="title"/>
          </p:nvPr>
        </p:nvSpPr>
        <p:spPr>
          <a:xfrm>
            <a:off x="358776" y="2088838"/>
            <a:ext cx="5365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Thanks</a:t>
            </a:r>
            <a:endParaRPr/>
          </a:p>
        </p:txBody>
      </p:sp>
      <p:sp>
        <p:nvSpPr>
          <p:cNvPr id="953" name="Google Shape;953;p135"/>
          <p:cNvSpPr txBox="1"/>
          <p:nvPr/>
        </p:nvSpPr>
        <p:spPr>
          <a:xfrm>
            <a:off x="358775" y="3162300"/>
            <a:ext cx="4591200" cy="10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rgbClr val="FFFFFF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chris.sharman@csiro.au</a:t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rgbClr val="FFFFFF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joe.pasanen@csiro.au</a:t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3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Out of scope for workshop</a:t>
            </a:r>
            <a:endParaRPr/>
          </a:p>
        </p:txBody>
      </p:sp>
      <p:sp>
        <p:nvSpPr>
          <p:cNvPr id="221" name="Google Shape;221;p43"/>
          <p:cNvSpPr txBox="1"/>
          <p:nvPr>
            <p:ph idx="1" type="body"/>
          </p:nvPr>
        </p:nvSpPr>
        <p:spPr>
          <a:xfrm>
            <a:off x="358778" y="951311"/>
            <a:ext cx="8461500" cy="3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LoraWAN Integration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GB"/>
              <a:t>Senaps has a instance of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Lora Server</a:t>
            </a:r>
            <a:r>
              <a:rPr lang="en-GB"/>
              <a:t> linked.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Hosted Data Sources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GB"/>
              <a:t>Senaps has a message oriented data ingestion framework, but it is not currently self-service.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Streaming API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GB"/>
              <a:t>Message oriented APIs are available on request, not self-service.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4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Everyone should have an invite</a:t>
            </a:r>
            <a:endParaRPr/>
          </a:p>
        </p:txBody>
      </p:sp>
      <p:sp>
        <p:nvSpPr>
          <p:cNvPr id="227" name="Google Shape;227;p44"/>
          <p:cNvSpPr txBox="1"/>
          <p:nvPr>
            <p:ph idx="1" type="body"/>
          </p:nvPr>
        </p:nvSpPr>
        <p:spPr>
          <a:xfrm>
            <a:off x="358778" y="951311"/>
            <a:ext cx="8461500" cy="3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Accept invite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-GB"/>
              <a:t>Sign-up (if you haven’t already)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If you don’t have an invite or yours has expired please let us know.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4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Dashboard and First log in</a:t>
            </a:r>
            <a:endParaRPr/>
          </a:p>
        </p:txBody>
      </p:sp>
      <p:pic>
        <p:nvPicPr>
          <p:cNvPr id="233" name="Google Shape;233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8024" y="1248400"/>
            <a:ext cx="2165267" cy="3382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44075" y="1248400"/>
            <a:ext cx="5159074" cy="3382026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45"/>
          <p:cNvSpPr txBox="1"/>
          <p:nvPr/>
        </p:nvSpPr>
        <p:spPr>
          <a:xfrm>
            <a:off x="2333625" y="4630425"/>
            <a:ext cx="4152900" cy="51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https://senaps.io</a:t>
            </a:r>
            <a:endParaRPr sz="24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6"/>
          <p:cNvSpPr txBox="1"/>
          <p:nvPr>
            <p:ph type="title"/>
          </p:nvPr>
        </p:nvSpPr>
        <p:spPr>
          <a:xfrm>
            <a:off x="917251" y="2252105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Milestone 0: Verified Access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Section 1 - Streams and Observations </a:t>
            </a:r>
            <a:endParaRPr/>
          </a:p>
        </p:txBody>
      </p:sp>
      <p:sp>
        <p:nvSpPr>
          <p:cNvPr id="246" name="Google Shape;246;p4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New Senaps topics:</a:t>
            </a:r>
            <a:endParaRPr/>
          </a:p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Senaps API structure</a:t>
            </a:r>
            <a:endParaRPr/>
          </a:p>
          <a:p>
            <a:pPr indent="-355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-"/>
            </a:pPr>
            <a:r>
              <a:rPr lang="en-GB"/>
              <a:t>Authorisation</a:t>
            </a:r>
            <a:endParaRPr/>
          </a:p>
          <a:p>
            <a:pPr indent="-355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-"/>
            </a:pPr>
            <a:r>
              <a:rPr lang="en-GB"/>
              <a:t>Streams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Observations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Exercise:</a:t>
            </a:r>
            <a:endParaRPr/>
          </a:p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‘Off-system’ script to download time series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Development Environment Setup</a:t>
            </a:r>
            <a:endParaRPr/>
          </a:p>
        </p:txBody>
      </p:sp>
      <p:sp>
        <p:nvSpPr>
          <p:cNvPr id="252" name="Google Shape;252;p48"/>
          <p:cNvSpPr txBox="1"/>
          <p:nvPr>
            <p:ph idx="1" type="body"/>
          </p:nvPr>
        </p:nvSpPr>
        <p:spPr>
          <a:xfrm>
            <a:off x="311700" y="1152475"/>
            <a:ext cx="8520600" cy="358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See [TODO: link to PDF]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Install Git, Python 3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IDE Install and Setup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Pycharm and virtualenv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R Studio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Client libraries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 Python (usually installed via pip requirements.txt)</a:t>
            </a:r>
            <a:endParaRPr sz="1800"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GB" sz="1800"/>
              <a:t>Senaps Data API: </a:t>
            </a:r>
            <a:r>
              <a:rPr lang="en-GB" sz="1800" u="sng">
                <a:solidFill>
                  <a:schemeClr val="hlink"/>
                </a:solidFill>
                <a:hlinkClick r:id="rId3"/>
              </a:rPr>
              <a:t>senaps_sensor</a:t>
            </a:r>
            <a:endParaRPr sz="1800"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GB" sz="1800"/>
              <a:t>THREDDS API client: </a:t>
            </a:r>
            <a:r>
              <a:rPr lang="en-GB" sz="1800" u="sng">
                <a:solidFill>
                  <a:schemeClr val="hlink"/>
                </a:solidFill>
                <a:hlinkClick r:id="rId4"/>
              </a:rPr>
              <a:t>tds_client</a:t>
            </a:r>
            <a:endParaRPr sz="1800"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GB" sz="1800"/>
              <a:t>THREDDS Upload API client: </a:t>
            </a:r>
            <a:r>
              <a:rPr lang="en-GB" sz="1800" u="sng">
                <a:solidFill>
                  <a:schemeClr val="hlink"/>
                </a:solidFill>
                <a:hlinkClick r:id="rId5"/>
              </a:rPr>
              <a:t>tdm</a:t>
            </a:r>
            <a:endParaRPr sz="1800"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GB" sz="1800"/>
              <a:t>Analysis Service model api: </a:t>
            </a:r>
            <a:r>
              <a:rPr lang="en-GB" sz="1800" u="sng">
                <a:solidFill>
                  <a:schemeClr val="hlink"/>
                </a:solidFill>
                <a:hlinkClick r:id="rId6"/>
              </a:rPr>
              <a:t>as-models-api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R</a:t>
            </a:r>
            <a:endParaRPr sz="1800"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GB" sz="1800"/>
              <a:t>RSenaps (thanks Bangyou and the Waterwise team!)</a:t>
            </a:r>
            <a:endParaRPr sz="18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Clone workshop Git repository</a:t>
            </a:r>
            <a:endParaRPr/>
          </a:p>
        </p:txBody>
      </p:sp>
      <p:sp>
        <p:nvSpPr>
          <p:cNvPr id="258" name="Google Shape;258;p4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Command line: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>
                <a:latin typeface="Courier New"/>
                <a:ea typeface="Courier New"/>
                <a:cs typeface="Courier New"/>
                <a:sym typeface="Courier New"/>
              </a:rPr>
              <a:t>git clone </a:t>
            </a:r>
            <a:r>
              <a:rPr lang="en-GB" sz="1400" u="sng">
                <a:solidFill>
                  <a:schemeClr val="hlink"/>
                </a:solidFill>
                <a:latin typeface="Courier New"/>
                <a:ea typeface="Courier New"/>
                <a:cs typeface="Courier New"/>
                <a:sym typeface="Courier New"/>
                <a:hlinkClick r:id="rId3"/>
              </a:rPr>
              <a:t>https://bitbucket.csiro.au/scm/sc/senaps-workshop.git</a:t>
            </a:r>
            <a:endParaRPr sz="14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Or use a graphical client such as Atlassian SourceTree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5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Pycharm - open python project</a:t>
            </a:r>
            <a:endParaRPr/>
          </a:p>
        </p:txBody>
      </p:sp>
      <p:sp>
        <p:nvSpPr>
          <p:cNvPr id="264" name="Google Shape;264;p5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600"/>
              </a:spcBef>
              <a:spcAft>
                <a:spcPts val="0"/>
              </a:spcAft>
              <a:buSzPts val="1400"/>
              <a:buFont typeface="Courier New"/>
              <a:buAutoNum type="arabicPeriod"/>
            </a:pPr>
            <a:r>
              <a:rPr lang="en-GB" sz="1400">
                <a:latin typeface="Courier New"/>
                <a:ea typeface="Courier New"/>
                <a:cs typeface="Courier New"/>
                <a:sym typeface="Courier New"/>
              </a:rPr>
              <a:t>Start Pycharm...</a:t>
            </a:r>
            <a:endParaRPr sz="1400">
              <a:latin typeface="Courier New"/>
              <a:ea typeface="Courier New"/>
              <a:cs typeface="Courier New"/>
              <a:sym typeface="Courier New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ourier New"/>
              <a:buAutoNum type="arabicPeriod"/>
            </a:pPr>
            <a:r>
              <a:rPr lang="en-GB" sz="1400">
                <a:latin typeface="Courier New"/>
                <a:ea typeface="Courier New"/>
                <a:cs typeface="Courier New"/>
                <a:sym typeface="Courier New"/>
              </a:rPr>
              <a:t>Choose “Open” Project</a:t>
            </a:r>
            <a:endParaRPr sz="1400">
              <a:latin typeface="Courier New"/>
              <a:ea typeface="Courier New"/>
              <a:cs typeface="Courier New"/>
              <a:sym typeface="Courier New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ourier New"/>
              <a:buAutoNum type="arabicPeriod"/>
            </a:pPr>
            <a:r>
              <a:rPr lang="en-GB" sz="1400">
                <a:latin typeface="Courier New"/>
                <a:ea typeface="Courier New"/>
                <a:cs typeface="Courier New"/>
                <a:sym typeface="Courier New"/>
              </a:rPr>
              <a:t>~\s</a:t>
            </a:r>
            <a:r>
              <a:rPr lang="en-GB" sz="1400">
                <a:latin typeface="Courier New"/>
                <a:ea typeface="Courier New"/>
                <a:cs typeface="Courier New"/>
                <a:sym typeface="Courier New"/>
              </a:rPr>
              <a:t>enaps-workshop\</a:t>
            </a:r>
            <a:r>
              <a:rPr b="1" lang="en-GB" sz="1400">
                <a:latin typeface="Courier New"/>
                <a:ea typeface="Courier New"/>
                <a:cs typeface="Courier New"/>
                <a:sym typeface="Courier New"/>
              </a:rPr>
              <a:t>senaps-workshop-python</a:t>
            </a:r>
            <a:endParaRPr b="1" sz="14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5" name="Google Shape;265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59425" y="1059875"/>
            <a:ext cx="3523974" cy="4036875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50"/>
          <p:cNvSpPr/>
          <p:nvPr/>
        </p:nvSpPr>
        <p:spPr>
          <a:xfrm>
            <a:off x="5891650" y="4060250"/>
            <a:ext cx="1808100" cy="4365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7" name="Google Shape;267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9600" y="2240875"/>
            <a:ext cx="3312098" cy="20642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50"/>
          <p:cNvSpPr/>
          <p:nvPr/>
        </p:nvSpPr>
        <p:spPr>
          <a:xfrm>
            <a:off x="7372350" y="4660250"/>
            <a:ext cx="744900" cy="4365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p50"/>
          <p:cNvSpPr/>
          <p:nvPr/>
        </p:nvSpPr>
        <p:spPr>
          <a:xfrm>
            <a:off x="1999375" y="3335500"/>
            <a:ext cx="744900" cy="2961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5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Pycharm - create virtualenv</a:t>
            </a:r>
            <a:endParaRPr/>
          </a:p>
        </p:txBody>
      </p:sp>
      <p:sp>
        <p:nvSpPr>
          <p:cNvPr id="275" name="Google Shape;275;p5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Configure your  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Virtual Environment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(virtualenv)</a:t>
            </a:r>
            <a:r>
              <a:rPr lang="en-GB"/>
              <a:t> 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>
                <a:latin typeface="Courier New"/>
                <a:ea typeface="Courier New"/>
                <a:cs typeface="Courier New"/>
                <a:sym typeface="Courier New"/>
              </a:rPr>
              <a:t>Windows/Linux: File &gt; </a:t>
            </a:r>
            <a:r>
              <a:rPr lang="en-GB" sz="1800">
                <a:latin typeface="Courier New"/>
                <a:ea typeface="Courier New"/>
                <a:cs typeface="Courier New"/>
                <a:sym typeface="Courier New"/>
              </a:rPr>
              <a:t>Settings...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Mac OS: PyCharm -&gt; Preferences....</a:t>
            </a:r>
            <a:endParaRPr sz="1800"/>
          </a:p>
        </p:txBody>
      </p:sp>
      <p:pic>
        <p:nvPicPr>
          <p:cNvPr id="276" name="Google Shape;276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29108" y="1152475"/>
            <a:ext cx="3486392" cy="3369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Site induction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5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Pycharm - create virtualenv</a:t>
            </a:r>
            <a:endParaRPr/>
          </a:p>
        </p:txBody>
      </p:sp>
      <p:sp>
        <p:nvSpPr>
          <p:cNvPr id="282" name="Google Shape;282;p5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-GB" sz="1400">
                <a:latin typeface="Courier New"/>
                <a:ea typeface="Courier New"/>
                <a:cs typeface="Courier New"/>
                <a:sym typeface="Courier New"/>
              </a:rPr>
              <a:t>From Settings</a:t>
            </a:r>
            <a:endParaRPr b="1" sz="14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>
                <a:latin typeface="Courier New"/>
                <a:ea typeface="Courier New"/>
                <a:cs typeface="Courier New"/>
                <a:sym typeface="Courier New"/>
              </a:rPr>
              <a:t>Project:senaps-workshop-python..</a:t>
            </a:r>
            <a:endParaRPr sz="14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>
                <a:latin typeface="Courier New"/>
                <a:ea typeface="Courier New"/>
                <a:cs typeface="Courier New"/>
                <a:sym typeface="Courier New"/>
              </a:rPr>
              <a:t> &gt; Project Interpreter</a:t>
            </a:r>
            <a:endParaRPr sz="14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>
                <a:latin typeface="Courier New"/>
                <a:ea typeface="Courier New"/>
                <a:cs typeface="Courier New"/>
                <a:sym typeface="Courier New"/>
              </a:rPr>
              <a:t>  Click     and choose Add...  </a:t>
            </a:r>
            <a:endParaRPr sz="14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3" name="Google Shape;283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52450" y="1183925"/>
            <a:ext cx="4812876" cy="328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52"/>
          <p:cNvPicPr preferRelativeResize="0"/>
          <p:nvPr/>
        </p:nvPicPr>
        <p:blipFill rotWithShape="1">
          <a:blip r:embed="rId4">
            <a:alphaModFix/>
          </a:blip>
          <a:srcRect b="14290" l="11706" r="16870" t="12497"/>
          <a:stretch/>
        </p:blipFill>
        <p:spPr>
          <a:xfrm>
            <a:off x="1270325" y="2411988"/>
            <a:ext cx="311725" cy="319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Pycharm - create virtualenv</a:t>
            </a:r>
            <a:endParaRPr/>
          </a:p>
        </p:txBody>
      </p:sp>
      <p:sp>
        <p:nvSpPr>
          <p:cNvPr id="290" name="Google Shape;290;p5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1" name="Google Shape;291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5363" y="1657362"/>
            <a:ext cx="6873275" cy="2428100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53"/>
          <p:cNvSpPr/>
          <p:nvPr/>
        </p:nvSpPr>
        <p:spPr>
          <a:xfrm>
            <a:off x="3109250" y="2111225"/>
            <a:ext cx="4835100" cy="2460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p53"/>
          <p:cNvSpPr/>
          <p:nvPr/>
        </p:nvSpPr>
        <p:spPr>
          <a:xfrm>
            <a:off x="6647575" y="3735900"/>
            <a:ext cx="645900" cy="2871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p53"/>
          <p:cNvSpPr/>
          <p:nvPr/>
        </p:nvSpPr>
        <p:spPr>
          <a:xfrm>
            <a:off x="1166575" y="1880000"/>
            <a:ext cx="1773900" cy="3228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p53"/>
          <p:cNvSpPr/>
          <p:nvPr/>
        </p:nvSpPr>
        <p:spPr>
          <a:xfrm>
            <a:off x="3109250" y="2386163"/>
            <a:ext cx="4835100" cy="2220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5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Pycharm - install packages</a:t>
            </a:r>
            <a:endParaRPr/>
          </a:p>
        </p:txBody>
      </p:sp>
      <p:sp>
        <p:nvSpPr>
          <p:cNvPr id="301" name="Google Shape;301;p5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•"/>
            </a:pPr>
            <a:r>
              <a:rPr lang="en-GB" sz="1400">
                <a:latin typeface="Courier New"/>
                <a:ea typeface="Courier New"/>
                <a:cs typeface="Courier New"/>
                <a:sym typeface="Courier New"/>
              </a:rPr>
              <a:t>Command line #</a:t>
            </a:r>
            <a:r>
              <a:rPr lang="en-GB" sz="1400">
                <a:latin typeface="Courier New"/>
                <a:ea typeface="Courier New"/>
                <a:cs typeface="Courier New"/>
                <a:sym typeface="Courier New"/>
              </a:rPr>
              <a:t>&gt;</a:t>
            </a:r>
            <a:r>
              <a:rPr lang="en-GB" sz="140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GB" sz="1400">
                <a:latin typeface="Courier New"/>
                <a:ea typeface="Courier New"/>
                <a:cs typeface="Courier New"/>
                <a:sym typeface="Courier New"/>
              </a:rPr>
              <a:t>pip3 install -r requirements.txt </a:t>
            </a:r>
            <a:endParaRPr sz="1400">
              <a:latin typeface="Courier New"/>
              <a:ea typeface="Courier New"/>
              <a:cs typeface="Courier New"/>
              <a:sym typeface="Courier New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Or… </a:t>
            </a:r>
            <a:r>
              <a:rPr lang="en-GB"/>
              <a:t>Open requirements.txt  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Select ‘Install requirements’</a:t>
            </a:r>
            <a:endParaRPr/>
          </a:p>
        </p:txBody>
      </p:sp>
      <p:pic>
        <p:nvPicPr>
          <p:cNvPr id="302" name="Google Shape;302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74300" y="2532775"/>
            <a:ext cx="6982698" cy="2433575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54"/>
          <p:cNvSpPr/>
          <p:nvPr/>
        </p:nvSpPr>
        <p:spPr>
          <a:xfrm>
            <a:off x="7741225" y="2532775"/>
            <a:ext cx="1059900" cy="4131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p54"/>
          <p:cNvSpPr/>
          <p:nvPr/>
        </p:nvSpPr>
        <p:spPr>
          <a:xfrm>
            <a:off x="2189875" y="3779700"/>
            <a:ext cx="1059900" cy="3351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RStudio - open R project</a:t>
            </a:r>
            <a:endParaRPr/>
          </a:p>
        </p:txBody>
      </p:sp>
      <p:sp>
        <p:nvSpPr>
          <p:cNvPr id="310" name="Google Shape;310;p5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Start RStudio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Open Project...</a:t>
            </a:r>
            <a:endParaRPr/>
          </a:p>
        </p:txBody>
      </p:sp>
      <p:sp>
        <p:nvSpPr>
          <p:cNvPr id="311" name="Google Shape;311;p55"/>
          <p:cNvSpPr/>
          <p:nvPr/>
        </p:nvSpPr>
        <p:spPr>
          <a:xfrm>
            <a:off x="7717850" y="2213250"/>
            <a:ext cx="1059900" cy="4131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2" name="Google Shape;312;p55"/>
          <p:cNvSpPr/>
          <p:nvPr/>
        </p:nvSpPr>
        <p:spPr>
          <a:xfrm>
            <a:off x="5198050" y="4138175"/>
            <a:ext cx="802800" cy="4131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3" name="Google Shape;313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61773" y="1222275"/>
            <a:ext cx="5270527" cy="341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5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RStudio - open R project</a:t>
            </a:r>
            <a:endParaRPr/>
          </a:p>
        </p:txBody>
      </p:sp>
      <p:sp>
        <p:nvSpPr>
          <p:cNvPr id="319" name="Google Shape;319;p5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Font typeface="Courier New"/>
              <a:buChar char="•"/>
            </a:pPr>
            <a:r>
              <a:rPr lang="en-GB" sz="1800">
                <a:latin typeface="Courier New"/>
                <a:ea typeface="Courier New"/>
                <a:cs typeface="Courier New"/>
                <a:sym typeface="Courier New"/>
              </a:rPr>
              <a:t>&gt; </a:t>
            </a:r>
            <a:r>
              <a:rPr lang="en-GB" sz="1800">
                <a:latin typeface="Courier New"/>
                <a:ea typeface="Courier New"/>
                <a:cs typeface="Courier New"/>
                <a:sym typeface="Courier New"/>
              </a:rPr>
              <a:t>senaps-workshop/senaps-workshop-R/</a:t>
            </a:r>
            <a:r>
              <a:rPr b="1" lang="en-GB" sz="1800">
                <a:latin typeface="Courier New"/>
                <a:ea typeface="Courier New"/>
                <a:cs typeface="Courier New"/>
                <a:sym typeface="Courier New"/>
              </a:rPr>
              <a:t>senaps-workshop.Rproj</a:t>
            </a:r>
            <a:endParaRPr b="1" sz="18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320" name="Google Shape;320;p56"/>
          <p:cNvSpPr/>
          <p:nvPr/>
        </p:nvSpPr>
        <p:spPr>
          <a:xfrm>
            <a:off x="7717850" y="2213250"/>
            <a:ext cx="1059900" cy="4131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56"/>
          <p:cNvSpPr/>
          <p:nvPr/>
        </p:nvSpPr>
        <p:spPr>
          <a:xfrm>
            <a:off x="5198050" y="4138175"/>
            <a:ext cx="802800" cy="4131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2" name="Google Shape;322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9775" y="1743500"/>
            <a:ext cx="6000750" cy="3053175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56"/>
          <p:cNvSpPr/>
          <p:nvPr/>
        </p:nvSpPr>
        <p:spPr>
          <a:xfrm>
            <a:off x="1917125" y="2127550"/>
            <a:ext cx="2400300" cy="3195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p56"/>
          <p:cNvSpPr/>
          <p:nvPr/>
        </p:nvSpPr>
        <p:spPr>
          <a:xfrm>
            <a:off x="2248750" y="3589200"/>
            <a:ext cx="2400300" cy="3195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Google Shape;325;p56"/>
          <p:cNvSpPr/>
          <p:nvPr/>
        </p:nvSpPr>
        <p:spPr>
          <a:xfrm>
            <a:off x="5283775" y="4380650"/>
            <a:ext cx="834900" cy="3195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5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RStudio - install packages</a:t>
            </a:r>
            <a:endParaRPr/>
          </a:p>
        </p:txBody>
      </p:sp>
      <p:sp>
        <p:nvSpPr>
          <p:cNvPr id="331" name="Google Shape;331;p5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Font typeface="Courier New"/>
              <a:buChar char="•"/>
            </a:pPr>
            <a:r>
              <a:rPr lang="en-GB" sz="1800">
                <a:latin typeface="Courier New"/>
                <a:ea typeface="Courier New"/>
                <a:cs typeface="Courier New"/>
                <a:sym typeface="Courier New"/>
              </a:rPr>
              <a:t>R Console: &gt; </a:t>
            </a:r>
            <a:r>
              <a:rPr b="1" lang="en-GB" sz="1800">
                <a:latin typeface="Courier New"/>
                <a:ea typeface="Courier New"/>
                <a:cs typeface="Courier New"/>
                <a:sym typeface="Courier New"/>
              </a:rPr>
              <a:t>source(“init.R”)</a:t>
            </a:r>
            <a:endParaRPr b="1"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Char char="•"/>
            </a:pPr>
            <a:r>
              <a:rPr lang="en-GB" sz="1800"/>
              <a:t>OR open init.R and click ‘Source’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45720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(You may want to grab a coffee - this may take a while)</a:t>
            </a:r>
            <a:endParaRPr sz="1800"/>
          </a:p>
        </p:txBody>
      </p:sp>
      <p:sp>
        <p:nvSpPr>
          <p:cNvPr id="332" name="Google Shape;332;p57"/>
          <p:cNvSpPr/>
          <p:nvPr/>
        </p:nvSpPr>
        <p:spPr>
          <a:xfrm>
            <a:off x="7717850" y="2213250"/>
            <a:ext cx="1059900" cy="4131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p57"/>
          <p:cNvSpPr/>
          <p:nvPr/>
        </p:nvSpPr>
        <p:spPr>
          <a:xfrm>
            <a:off x="5198050" y="4138175"/>
            <a:ext cx="802800" cy="4131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34" name="Google Shape;334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4625" y="1952903"/>
            <a:ext cx="5752161" cy="572700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57"/>
          <p:cNvSpPr/>
          <p:nvPr/>
        </p:nvSpPr>
        <p:spPr>
          <a:xfrm>
            <a:off x="5662950" y="2117200"/>
            <a:ext cx="834900" cy="3195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p57"/>
          <p:cNvSpPr/>
          <p:nvPr/>
        </p:nvSpPr>
        <p:spPr>
          <a:xfrm>
            <a:off x="537700" y="1952900"/>
            <a:ext cx="834900" cy="3195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8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APIs In Senaps</a:t>
            </a:r>
            <a:endParaRPr/>
          </a:p>
        </p:txBody>
      </p:sp>
      <p:sp>
        <p:nvSpPr>
          <p:cNvPr id="342" name="Google Shape;342;p58"/>
          <p:cNvSpPr txBox="1"/>
          <p:nvPr>
            <p:ph idx="1" type="body"/>
          </p:nvPr>
        </p:nvSpPr>
        <p:spPr>
          <a:xfrm>
            <a:off x="358775" y="951310"/>
            <a:ext cx="4038600" cy="339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HTTP (GET, PUT POST)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REST concepts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Errors and status codes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200, 404, 403, 401, 500, 400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JSON, CSV and others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Authentication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‘Basic’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API-key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Google Shape;343;p58"/>
          <p:cNvSpPr txBox="1"/>
          <p:nvPr>
            <p:ph idx="2" type="body"/>
          </p:nvPr>
        </p:nvSpPr>
        <p:spPr>
          <a:xfrm>
            <a:off x="4781550" y="951300"/>
            <a:ext cx="4038600" cy="41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Distinct APIs in Senaps:</a:t>
            </a:r>
            <a:endParaRPr sz="1800"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Sensor Data API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Analysis Service API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THREDDS Data Manager API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THREDDS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OpenDAP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NetCDFSubSetService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WMS etc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User account API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(Beta) streaming API</a:t>
            </a:r>
            <a:endParaRPr sz="18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API Documentation</a:t>
            </a:r>
            <a:endParaRPr/>
          </a:p>
        </p:txBody>
      </p:sp>
      <p:sp>
        <p:nvSpPr>
          <p:cNvPr id="349" name="Google Shape;349;p5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OpenAPI (Swagger docs)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Interactive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senaps.io</a:t>
            </a:r>
            <a:r>
              <a:rPr lang="en-GB" u="sng">
                <a:solidFill>
                  <a:schemeClr val="hlink"/>
                </a:solidFill>
                <a:hlinkClick r:id="rId4"/>
              </a:rPr>
              <a:t>/api-docs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6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Authorisation</a:t>
            </a:r>
            <a:endParaRPr/>
          </a:p>
        </p:txBody>
      </p:sp>
      <p:sp>
        <p:nvSpPr>
          <p:cNvPr id="355" name="Google Shape;355;p6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Font typeface="Calibri"/>
              <a:buChar char="-"/>
            </a:pPr>
            <a:r>
              <a:rPr b="1" lang="en-GB" sz="1800"/>
              <a:t>Organisation</a:t>
            </a:r>
            <a:endParaRPr b="1"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Every data object belongs to exactly </a:t>
            </a:r>
            <a:r>
              <a:rPr b="1" lang="en-GB" sz="1800"/>
              <a:t>ONE</a:t>
            </a:r>
            <a:r>
              <a:rPr lang="en-GB" sz="1800"/>
              <a:t> Organisation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The organisation is responsible for the data in Senaps (not necessarily the ‘owner’)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b="1" lang="en-GB" sz="1800"/>
              <a:t>Groups</a:t>
            </a:r>
            <a:endParaRPr b="1"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All data objects, models and workflows can belong to zero or more Groups.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Groups can have child groups.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Char char="-"/>
            </a:pPr>
            <a:r>
              <a:rPr b="1" lang="en-GB" sz="1800"/>
              <a:t>Roles</a:t>
            </a:r>
            <a:endParaRPr b="1"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A collection of permissions with a scope.</a:t>
            </a:r>
            <a:endParaRPr sz="1800"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The scope can be an </a:t>
            </a:r>
            <a:r>
              <a:rPr b="1" lang="en-GB" sz="1800"/>
              <a:t>Organisation</a:t>
            </a:r>
            <a:r>
              <a:rPr lang="en-GB" sz="1800"/>
              <a:t> or a </a:t>
            </a:r>
            <a:r>
              <a:rPr b="1" lang="en-GB" sz="1800"/>
              <a:t>Group</a:t>
            </a:r>
            <a:r>
              <a:rPr lang="en-GB" sz="1800"/>
              <a:t>.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61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Data Stream Types</a:t>
            </a:r>
            <a:endParaRPr/>
          </a:p>
        </p:txBody>
      </p:sp>
      <p:sp>
        <p:nvSpPr>
          <p:cNvPr id="361" name="Google Shape;361;p61"/>
          <p:cNvSpPr/>
          <p:nvPr/>
        </p:nvSpPr>
        <p:spPr>
          <a:xfrm>
            <a:off x="724100" y="1096625"/>
            <a:ext cx="15168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Scalar</a:t>
            </a:r>
            <a:endParaRPr/>
          </a:p>
        </p:txBody>
      </p:sp>
      <p:sp>
        <p:nvSpPr>
          <p:cNvPr id="362" name="Google Shape;362;p61"/>
          <p:cNvSpPr/>
          <p:nvPr/>
        </p:nvSpPr>
        <p:spPr>
          <a:xfrm>
            <a:off x="5138975" y="1199823"/>
            <a:ext cx="1724700" cy="74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Geolocation</a:t>
            </a:r>
            <a:endParaRPr b="1" sz="2000">
              <a:solidFill>
                <a:srgbClr val="000000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63" name="Google Shape;363;p61"/>
          <p:cNvSpPr/>
          <p:nvPr/>
        </p:nvSpPr>
        <p:spPr>
          <a:xfrm>
            <a:off x="670099" y="2875074"/>
            <a:ext cx="1944300" cy="10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Image</a:t>
            </a:r>
            <a:endParaRPr/>
          </a:p>
        </p:txBody>
      </p:sp>
      <p:pic>
        <p:nvPicPr>
          <p:cNvPr descr="Geolocation_stream.png" id="364" name="Google Shape;364;p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68406" y="925336"/>
            <a:ext cx="1555200" cy="116400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9"/>
              </a:srgbClr>
            </a:outerShdw>
          </a:effectLst>
        </p:spPr>
      </p:pic>
      <p:pic>
        <p:nvPicPr>
          <p:cNvPr descr="ws-16n-a.jpg" id="365" name="Google Shape;365;p6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86335" y="2860531"/>
            <a:ext cx="842700" cy="112650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9"/>
              </a:srgbClr>
            </a:outerShdw>
          </a:effectLst>
        </p:spPr>
      </p:pic>
      <p:pic>
        <p:nvPicPr>
          <p:cNvPr descr="DAFWA-Weather-Station.jpg" id="366" name="Google Shape;366;p6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614396" y="2860531"/>
            <a:ext cx="844800" cy="112650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9"/>
              </a:srgbClr>
            </a:outerShdw>
          </a:effectLst>
        </p:spPr>
      </p:pic>
      <p:pic>
        <p:nvPicPr>
          <p:cNvPr descr="ws-16n-a.jpg" id="367" name="Google Shape;367;p61"/>
          <p:cNvPicPr preferRelativeResize="0"/>
          <p:nvPr/>
        </p:nvPicPr>
        <p:blipFill rotWithShape="1">
          <a:blip r:embed="rId4">
            <a:alphaModFix/>
          </a:blip>
          <a:srcRect b="66731" l="38714" r="41728" t="13935"/>
          <a:stretch/>
        </p:blipFill>
        <p:spPr>
          <a:xfrm>
            <a:off x="3544565" y="2860531"/>
            <a:ext cx="842700" cy="112650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9"/>
              </a:srgbClr>
            </a:outerShdw>
          </a:effectLst>
        </p:spPr>
      </p:pic>
      <p:sp>
        <p:nvSpPr>
          <p:cNvPr id="368" name="Google Shape;368;p61"/>
          <p:cNvSpPr/>
          <p:nvPr/>
        </p:nvSpPr>
        <p:spPr>
          <a:xfrm>
            <a:off x="5017099" y="2934221"/>
            <a:ext cx="2988300" cy="10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Vector (Spectra etc)</a:t>
            </a:r>
            <a:endParaRPr/>
          </a:p>
        </p:txBody>
      </p:sp>
      <p:pic>
        <p:nvPicPr>
          <p:cNvPr descr="gnome-shell-screenshot-3T8D6Y.png" id="369" name="Google Shape;369;p6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647300" y="1016500"/>
            <a:ext cx="2438700" cy="862600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61"/>
          <p:cNvSpPr txBox="1"/>
          <p:nvPr/>
        </p:nvSpPr>
        <p:spPr>
          <a:xfrm>
            <a:off x="1674000" y="4212000"/>
            <a:ext cx="56610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All called data </a:t>
            </a:r>
            <a:r>
              <a:rPr b="1" lang="en-GB" sz="2400"/>
              <a:t>Streams</a:t>
            </a:r>
            <a:r>
              <a:rPr lang="en-GB" sz="2400"/>
              <a:t> in Senaps</a:t>
            </a:r>
            <a:endParaRPr sz="2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5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Senaps Workshop </a:t>
            </a:r>
            <a:endParaRPr/>
          </a:p>
        </p:txBody>
      </p:sp>
      <p:sp>
        <p:nvSpPr>
          <p:cNvPr id="170" name="Google Shape;170;p35"/>
          <p:cNvSpPr txBox="1"/>
          <p:nvPr>
            <p:ph idx="1" type="body"/>
          </p:nvPr>
        </p:nvSpPr>
        <p:spPr>
          <a:xfrm>
            <a:off x="358775" y="951310"/>
            <a:ext cx="4038600" cy="339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800">
                <a:latin typeface="Arial"/>
                <a:ea typeface="Arial"/>
                <a:cs typeface="Arial"/>
                <a:sym typeface="Arial"/>
              </a:rPr>
              <a:t>Day 1 Agenda: </a:t>
            </a:r>
            <a:endParaRPr b="1"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GB" sz="1800">
                <a:latin typeface="Arial"/>
                <a:ea typeface="Arial"/>
                <a:cs typeface="Arial"/>
                <a:sym typeface="Arial"/>
              </a:rPr>
              <a:t>Introductions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GB" sz="1800">
                <a:latin typeface="Arial"/>
                <a:ea typeface="Arial"/>
                <a:cs typeface="Arial"/>
                <a:sym typeface="Arial"/>
              </a:rPr>
              <a:t>Workshop Objectives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GB" sz="1800">
                <a:latin typeface="Arial"/>
                <a:ea typeface="Arial"/>
                <a:cs typeface="Arial"/>
                <a:sym typeface="Arial"/>
              </a:rPr>
              <a:t>Senaps Introduction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GB" sz="1800">
                <a:latin typeface="Arial"/>
                <a:ea typeface="Arial"/>
                <a:cs typeface="Arial"/>
                <a:sym typeface="Arial"/>
              </a:rPr>
              <a:t>Setting up your environment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GB" sz="1800">
                <a:latin typeface="Arial"/>
                <a:ea typeface="Arial"/>
                <a:cs typeface="Arial"/>
                <a:sym typeface="Arial"/>
              </a:rPr>
              <a:t>Sections 1 - 2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GB" sz="1800">
                <a:latin typeface="Arial"/>
                <a:ea typeface="Arial"/>
                <a:cs typeface="Arial"/>
                <a:sym typeface="Arial"/>
              </a:rPr>
              <a:t>Q&amp;A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35"/>
          <p:cNvSpPr txBox="1"/>
          <p:nvPr>
            <p:ph idx="2" type="body"/>
          </p:nvPr>
        </p:nvSpPr>
        <p:spPr>
          <a:xfrm>
            <a:off x="4781550" y="951310"/>
            <a:ext cx="4038600" cy="339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800">
                <a:latin typeface="Arial"/>
                <a:ea typeface="Arial"/>
                <a:cs typeface="Arial"/>
                <a:sym typeface="Arial"/>
              </a:rPr>
              <a:t>Day 2 Agenda:</a:t>
            </a:r>
            <a:endParaRPr b="1"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GB" sz="1800">
                <a:latin typeface="Arial"/>
                <a:ea typeface="Arial"/>
                <a:cs typeface="Arial"/>
                <a:sym typeface="Arial"/>
              </a:rPr>
              <a:t>Sections 3 - 8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GB" sz="1800">
                <a:latin typeface="Arial"/>
                <a:ea typeface="Arial"/>
                <a:cs typeface="Arial"/>
                <a:sym typeface="Arial"/>
              </a:rPr>
              <a:t>Q&amp;A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6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Data Stream Observations</a:t>
            </a:r>
            <a:endParaRPr/>
          </a:p>
        </p:txBody>
      </p:sp>
      <p:sp>
        <p:nvSpPr>
          <p:cNvPr id="376" name="Google Shape;376;p6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Timestamp - value pairs.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64-bit timestamp resolution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API can deliver data as JSON or CSV 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GB"/>
              <a:t>(GeoJSON for Geolocation streams)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Observations can be uploaded as JSON through API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3"/>
          <p:cNvSpPr txBox="1"/>
          <p:nvPr>
            <p:ph type="title"/>
          </p:nvPr>
        </p:nvSpPr>
        <p:spPr>
          <a:xfrm>
            <a:off x="177800" y="186925"/>
            <a:ext cx="78519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/>
              <a:t>Milestone 1a - Download Observations</a:t>
            </a:r>
            <a:endParaRPr sz="3000"/>
          </a:p>
        </p:txBody>
      </p:sp>
      <p:sp>
        <p:nvSpPr>
          <p:cNvPr id="382" name="Google Shape;382;p63"/>
          <p:cNvSpPr txBox="1"/>
          <p:nvPr>
            <p:ph idx="1" type="body"/>
          </p:nvPr>
        </p:nvSpPr>
        <p:spPr>
          <a:xfrm>
            <a:off x="114300" y="951300"/>
            <a:ext cx="8915400" cy="3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Exercise steps:</a:t>
            </a:r>
            <a:endParaRPr sz="1800"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Run example R or Python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Python: </a:t>
            </a:r>
            <a:r>
              <a:rPr lang="en-GB" sz="1400" u="sng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https://bitbucket.csiro.au/projects/SC/repos/senaps-workshop/browse/python/milestone1/milestone1a.py</a:t>
            </a:r>
            <a:endParaRPr sz="1400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R: </a:t>
            </a:r>
            <a:r>
              <a:rPr lang="en-GB" sz="1400" u="sng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https://bitbucket.csiro.au/projects/SC/repos/senaps-workshop/browse/R/milestone1/milestone1a.R</a:t>
            </a:r>
            <a:endParaRPr sz="1400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64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Create a data stream (</a:t>
            </a:r>
            <a:r>
              <a:rPr lang="en-GB"/>
              <a:t>1/2</a:t>
            </a:r>
            <a:r>
              <a:rPr lang="en-GB"/>
              <a:t>)</a:t>
            </a:r>
            <a:endParaRPr/>
          </a:p>
        </p:txBody>
      </p:sp>
      <p:pic>
        <p:nvPicPr>
          <p:cNvPr id="388" name="Google Shape;388;p64"/>
          <p:cNvPicPr preferRelativeResize="0"/>
          <p:nvPr/>
        </p:nvPicPr>
        <p:blipFill rotWithShape="1">
          <a:blip r:embed="rId3">
            <a:alphaModFix/>
          </a:blip>
          <a:srcRect b="70200" l="0" r="0" t="0"/>
          <a:stretch/>
        </p:blipFill>
        <p:spPr>
          <a:xfrm>
            <a:off x="128588" y="1635845"/>
            <a:ext cx="8886824" cy="2821849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64"/>
          <p:cNvSpPr txBox="1"/>
          <p:nvPr/>
        </p:nvSpPr>
        <p:spPr>
          <a:xfrm>
            <a:off x="358775" y="977550"/>
            <a:ext cx="8656500" cy="53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Dashboard -&gt; Data -&gt; Streams -&gt; “Add a New Stream” </a:t>
            </a:r>
            <a:r>
              <a:rPr lang="en-GB" u="sng">
                <a:solidFill>
                  <a:schemeClr val="hlink"/>
                </a:solidFill>
                <a:hlinkClick r:id="rId4"/>
              </a:rPr>
              <a:t>https://</a:t>
            </a:r>
            <a:r>
              <a:rPr lang="en-GB" u="sng">
                <a:solidFill>
                  <a:schemeClr val="hlink"/>
                </a:solidFill>
                <a:hlinkClick r:id="rId5"/>
              </a:rPr>
              <a:t>senaps.io</a:t>
            </a:r>
            <a:r>
              <a:rPr lang="en-GB" u="sng">
                <a:solidFill>
                  <a:schemeClr val="hlink"/>
                </a:solidFill>
                <a:hlinkClick r:id="rId6"/>
              </a:rPr>
              <a:t>/dashboard/#/app/stream/create</a:t>
            </a:r>
            <a:endParaRPr/>
          </a:p>
        </p:txBody>
      </p:sp>
      <p:sp>
        <p:nvSpPr>
          <p:cNvPr id="390" name="Google Shape;390;p64"/>
          <p:cNvSpPr/>
          <p:nvPr/>
        </p:nvSpPr>
        <p:spPr>
          <a:xfrm>
            <a:off x="1695450" y="2114550"/>
            <a:ext cx="561900" cy="3810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Google Shape;391;p64"/>
          <p:cNvSpPr/>
          <p:nvPr/>
        </p:nvSpPr>
        <p:spPr>
          <a:xfrm>
            <a:off x="128600" y="2447925"/>
            <a:ext cx="1100100" cy="381000"/>
          </a:xfrm>
          <a:prstGeom prst="wedgeRectCallout">
            <a:avLst>
              <a:gd fmla="val 88965" name="adj1"/>
              <a:gd fmla="val -625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Your ident</a:t>
            </a:r>
            <a:endParaRPr/>
          </a:p>
        </p:txBody>
      </p:sp>
      <p:sp>
        <p:nvSpPr>
          <p:cNvPr id="392" name="Google Shape;392;p64"/>
          <p:cNvSpPr txBox="1"/>
          <p:nvPr/>
        </p:nvSpPr>
        <p:spPr>
          <a:xfrm>
            <a:off x="1771650" y="3257550"/>
            <a:ext cx="1143000" cy="247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/>
              <a:t>sandbox</a:t>
            </a:r>
            <a:endParaRPr sz="9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65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Create a data stream (2/2)</a:t>
            </a:r>
            <a:endParaRPr/>
          </a:p>
        </p:txBody>
      </p:sp>
      <p:pic>
        <p:nvPicPr>
          <p:cNvPr id="398" name="Google Shape;398;p65"/>
          <p:cNvPicPr preferRelativeResize="0"/>
          <p:nvPr/>
        </p:nvPicPr>
        <p:blipFill rotWithShape="1">
          <a:blip r:embed="rId3">
            <a:alphaModFix/>
          </a:blip>
          <a:srcRect b="27047" l="0" r="0" t="29171"/>
          <a:stretch/>
        </p:blipFill>
        <p:spPr>
          <a:xfrm>
            <a:off x="152400" y="997675"/>
            <a:ext cx="8886824" cy="4145826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65"/>
          <p:cNvSpPr txBox="1"/>
          <p:nvPr/>
        </p:nvSpPr>
        <p:spPr>
          <a:xfrm>
            <a:off x="5159900" y="3135275"/>
            <a:ext cx="2983500" cy="610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Note: </a:t>
            </a:r>
            <a:r>
              <a:rPr lang="en-GB"/>
              <a:t>We will cover this metadata in more detail in a later section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66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Milestone 1b - Upload Observations</a:t>
            </a:r>
            <a:endParaRPr/>
          </a:p>
        </p:txBody>
      </p:sp>
      <p:sp>
        <p:nvSpPr>
          <p:cNvPr id="405" name="Google Shape;405;p66"/>
          <p:cNvSpPr txBox="1"/>
          <p:nvPr>
            <p:ph idx="1" type="body"/>
          </p:nvPr>
        </p:nvSpPr>
        <p:spPr>
          <a:xfrm>
            <a:off x="358778" y="951311"/>
            <a:ext cx="8461500" cy="3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Exercise steps:</a:t>
            </a:r>
            <a:endParaRPr/>
          </a:p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Insert your newly created stream id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Run script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/>
              <a:t>Python: </a:t>
            </a:r>
            <a:r>
              <a:rPr lang="en-GB" sz="1400" u="sng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https://bitbucket.csiro.au/projects/SC/repos/senaps-workshop/browse/python/milestone1/milestone1b.py</a:t>
            </a:r>
            <a:endParaRPr sz="1400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/>
              <a:t>R: </a:t>
            </a:r>
            <a:r>
              <a:rPr lang="en-GB" sz="1400" u="sng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https://bitbucket.csiro.au/projects/SC/repos/senaps-workshop/browse/R/milestone1/milestone1b.R</a:t>
            </a:r>
            <a:endParaRPr sz="1400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67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Topics covered so far</a:t>
            </a:r>
            <a:endParaRPr/>
          </a:p>
        </p:txBody>
      </p:sp>
      <p:sp>
        <p:nvSpPr>
          <p:cNvPr id="411" name="Google Shape;411;p67"/>
          <p:cNvSpPr txBox="1"/>
          <p:nvPr>
            <p:ph idx="1" type="body"/>
          </p:nvPr>
        </p:nvSpPr>
        <p:spPr>
          <a:xfrm>
            <a:off x="358775" y="951310"/>
            <a:ext cx="4038600" cy="339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Dashboard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APIs Structure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Organisations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Groups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Roles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Streams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Observations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Time series aggregation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Stream metadata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Platforms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67"/>
          <p:cNvSpPr txBox="1"/>
          <p:nvPr>
            <p:ph idx="2" type="body"/>
          </p:nvPr>
        </p:nvSpPr>
        <p:spPr>
          <a:xfrm>
            <a:off x="4781550" y="951310"/>
            <a:ext cx="4038600" cy="339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Grids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Models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Documents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Workflows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Jobs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Schedules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Shares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Collections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6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Section 2: Minimal Workflow</a:t>
            </a:r>
            <a:endParaRPr/>
          </a:p>
        </p:txBody>
      </p:sp>
      <p:sp>
        <p:nvSpPr>
          <p:cNvPr id="418" name="Google Shape;418;p6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New Senaps concepts:</a:t>
            </a:r>
            <a:endParaRPr/>
          </a:p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Models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Workflows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Exercise:</a:t>
            </a:r>
            <a:endParaRPr/>
          </a:p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Stream doubler model and workflow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3" name="Google Shape;423;p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76524" y="1958300"/>
            <a:ext cx="1938318" cy="1460100"/>
          </a:xfrm>
          <a:prstGeom prst="rect">
            <a:avLst/>
          </a:prstGeom>
          <a:noFill/>
          <a:ln>
            <a:noFill/>
          </a:ln>
        </p:spPr>
      </p:pic>
      <p:sp>
        <p:nvSpPr>
          <p:cNvPr id="424" name="Google Shape;424;p69"/>
          <p:cNvSpPr txBox="1"/>
          <p:nvPr>
            <p:ph type="title"/>
          </p:nvPr>
        </p:nvSpPr>
        <p:spPr>
          <a:xfrm>
            <a:off x="358775" y="205975"/>
            <a:ext cx="75660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Analysis Service (bring your own code)</a:t>
            </a:r>
            <a:endParaRPr/>
          </a:p>
        </p:txBody>
      </p:sp>
      <p:sp>
        <p:nvSpPr>
          <p:cNvPr id="425" name="Google Shape;425;p69"/>
          <p:cNvSpPr txBox="1"/>
          <p:nvPr/>
        </p:nvSpPr>
        <p:spPr>
          <a:xfrm>
            <a:off x="419475" y="1127525"/>
            <a:ext cx="7924500" cy="7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latin typeface="Calibri"/>
                <a:ea typeface="Calibri"/>
                <a:cs typeface="Calibri"/>
                <a:sym typeface="Calibri"/>
              </a:rPr>
              <a:t>A framework to t</a:t>
            </a:r>
            <a:r>
              <a:rPr lang="en-GB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urn </a:t>
            </a:r>
            <a:r>
              <a:rPr b="1" lang="en-GB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algorithms and models</a:t>
            </a:r>
            <a:r>
              <a:rPr lang="en-GB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into services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6" name="Google Shape;426;p69"/>
          <p:cNvPicPr preferRelativeResize="0"/>
          <p:nvPr/>
        </p:nvPicPr>
        <p:blipFill rotWithShape="1">
          <a:blip r:embed="rId4">
            <a:alphaModFix/>
          </a:blip>
          <a:srcRect b="41901" l="57277" r="12638" t="31616"/>
          <a:stretch/>
        </p:blipFill>
        <p:spPr>
          <a:xfrm>
            <a:off x="227366" y="1629519"/>
            <a:ext cx="1088100" cy="76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Google Shape;427;p69"/>
          <p:cNvPicPr preferRelativeResize="0"/>
          <p:nvPr/>
        </p:nvPicPr>
        <p:blipFill rotWithShape="1">
          <a:blip r:embed="rId5">
            <a:alphaModFix/>
          </a:blip>
          <a:srcRect b="38769" l="68537" r="1377" t="34749"/>
          <a:stretch/>
        </p:blipFill>
        <p:spPr>
          <a:xfrm>
            <a:off x="236229" y="2335735"/>
            <a:ext cx="1070400" cy="7569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28" name="Google Shape;428;p69"/>
          <p:cNvGrpSpPr/>
          <p:nvPr/>
        </p:nvGrpSpPr>
        <p:grpSpPr>
          <a:xfrm>
            <a:off x="1875035" y="1588432"/>
            <a:ext cx="2341940" cy="2341940"/>
            <a:chOff x="4072052" y="47"/>
            <a:chExt cx="2601000" cy="2601000"/>
          </a:xfrm>
        </p:grpSpPr>
        <p:sp>
          <p:nvSpPr>
            <p:cNvPr id="429" name="Google Shape;429;p69"/>
            <p:cNvSpPr/>
            <p:nvPr/>
          </p:nvSpPr>
          <p:spPr>
            <a:xfrm rot="-899889">
              <a:off x="4310679" y="238673"/>
              <a:ext cx="2123747" cy="2123747"/>
            </a:xfrm>
            <a:custGeom>
              <a:rect b="b" l="l" r="r" t="t"/>
              <a:pathLst>
                <a:path extrusionOk="0" h="120000" w="120000">
                  <a:moveTo>
                    <a:pt x="89790" y="30393"/>
                  </a:moveTo>
                  <a:lnTo>
                    <a:pt x="107494" y="25057"/>
                  </a:lnTo>
                  <a:lnTo>
                    <a:pt x="114008" y="36341"/>
                  </a:lnTo>
                  <a:lnTo>
                    <a:pt x="100535" y="49005"/>
                  </a:lnTo>
                  <a:cubicBezTo>
                    <a:pt x="102488" y="56205"/>
                    <a:pt x="102488" y="63795"/>
                    <a:pt x="100535" y="70995"/>
                  </a:cubicBezTo>
                  <a:lnTo>
                    <a:pt x="114008" y="83659"/>
                  </a:lnTo>
                  <a:lnTo>
                    <a:pt x="107494" y="94943"/>
                  </a:lnTo>
                  <a:lnTo>
                    <a:pt x="89790" y="89607"/>
                  </a:lnTo>
                  <a:lnTo>
                    <a:pt x="89790" y="89607"/>
                  </a:lnTo>
                  <a:cubicBezTo>
                    <a:pt x="84531" y="94898"/>
                    <a:pt x="77957" y="98693"/>
                    <a:pt x="70746" y="100602"/>
                  </a:cubicBezTo>
                  <a:lnTo>
                    <a:pt x="66514" y="118602"/>
                  </a:lnTo>
                  <a:lnTo>
                    <a:pt x="53486" y="118602"/>
                  </a:lnTo>
                  <a:lnTo>
                    <a:pt x="49254" y="100602"/>
                  </a:lnTo>
                  <a:lnTo>
                    <a:pt x="49254" y="100602"/>
                  </a:lnTo>
                  <a:cubicBezTo>
                    <a:pt x="42043" y="98693"/>
                    <a:pt x="35469" y="94898"/>
                    <a:pt x="30210" y="89607"/>
                  </a:cubicBezTo>
                  <a:lnTo>
                    <a:pt x="12506" y="94943"/>
                  </a:lnTo>
                  <a:lnTo>
                    <a:pt x="5992" y="83659"/>
                  </a:lnTo>
                  <a:lnTo>
                    <a:pt x="19465" y="70995"/>
                  </a:lnTo>
                  <a:lnTo>
                    <a:pt x="19465" y="70995"/>
                  </a:lnTo>
                  <a:cubicBezTo>
                    <a:pt x="17512" y="63795"/>
                    <a:pt x="17512" y="56205"/>
                    <a:pt x="19465" y="49005"/>
                  </a:cubicBezTo>
                  <a:lnTo>
                    <a:pt x="5992" y="36341"/>
                  </a:lnTo>
                  <a:lnTo>
                    <a:pt x="12506" y="25057"/>
                  </a:lnTo>
                  <a:lnTo>
                    <a:pt x="30210" y="30393"/>
                  </a:lnTo>
                  <a:lnTo>
                    <a:pt x="30210" y="30393"/>
                  </a:lnTo>
                  <a:cubicBezTo>
                    <a:pt x="35469" y="25102"/>
                    <a:pt x="42043" y="21307"/>
                    <a:pt x="49254" y="19398"/>
                  </a:cubicBezTo>
                  <a:lnTo>
                    <a:pt x="53486" y="1398"/>
                  </a:lnTo>
                  <a:lnTo>
                    <a:pt x="66514" y="1398"/>
                  </a:lnTo>
                  <a:lnTo>
                    <a:pt x="70746" y="19398"/>
                  </a:lnTo>
                  <a:lnTo>
                    <a:pt x="70746" y="19398"/>
                  </a:lnTo>
                  <a:cubicBezTo>
                    <a:pt x="77957" y="21307"/>
                    <a:pt x="84531" y="25102"/>
                    <a:pt x="89790" y="30393"/>
                  </a:cubicBezTo>
                  <a:close/>
                </a:path>
              </a:pathLst>
            </a:custGeom>
            <a:gradFill>
              <a:gsLst>
                <a:gs pos="0">
                  <a:srgbClr val="8BE9FF"/>
                </a:gs>
                <a:gs pos="35000">
                  <a:srgbClr val="B0EFFF"/>
                </a:gs>
                <a:gs pos="100000">
                  <a:srgbClr val="DFF7FF"/>
                </a:gs>
              </a:gsLst>
              <a:lin ang="16200038" scaled="0"/>
            </a:gradFill>
            <a:ln cap="flat" cmpd="sng" w="9525">
              <a:solidFill>
                <a:srgbClr val="00A8CE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" name="Google Shape;430;p69"/>
            <p:cNvSpPr/>
            <p:nvPr/>
          </p:nvSpPr>
          <p:spPr>
            <a:xfrm>
              <a:off x="4776481" y="704426"/>
              <a:ext cx="1192200" cy="1192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8250" lIns="48250" spcFirstLastPara="1" rIns="48250" wrap="square" tIns="482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800">
                <a:solidFill>
                  <a:srgbClr val="FBFE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1" name="Google Shape;431;p69"/>
          <p:cNvSpPr txBox="1"/>
          <p:nvPr/>
        </p:nvSpPr>
        <p:spPr>
          <a:xfrm>
            <a:off x="2080200" y="4231850"/>
            <a:ext cx="2619300" cy="35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2. Install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 Model/Operator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2" name="Google Shape;432;p69"/>
          <p:cNvSpPr txBox="1"/>
          <p:nvPr/>
        </p:nvSpPr>
        <p:spPr>
          <a:xfrm>
            <a:off x="0" y="4210700"/>
            <a:ext cx="2080200" cy="4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1. 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Add </a:t>
            </a:r>
            <a:r>
              <a:rPr lang="en-GB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data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 sources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69"/>
          <p:cNvSpPr/>
          <p:nvPr/>
        </p:nvSpPr>
        <p:spPr>
          <a:xfrm>
            <a:off x="1562232" y="2411925"/>
            <a:ext cx="635400" cy="604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0A9CE"/>
          </a:solidFill>
          <a:ln cap="flat" cmpd="sng" w="25400">
            <a:solidFill>
              <a:srgbClr val="007B9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BFE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4" name="Google Shape;434;p69"/>
          <p:cNvPicPr preferRelativeResize="0"/>
          <p:nvPr/>
        </p:nvPicPr>
        <p:blipFill rotWithShape="1">
          <a:blip r:embed="rId6">
            <a:alphaModFix/>
          </a:blip>
          <a:srcRect b="41901" l="57277" r="12638" t="31616"/>
          <a:stretch/>
        </p:blipFill>
        <p:spPr>
          <a:xfrm>
            <a:off x="7564574" y="2224653"/>
            <a:ext cx="1512900" cy="1069500"/>
          </a:xfrm>
          <a:prstGeom prst="rect">
            <a:avLst/>
          </a:prstGeom>
          <a:noFill/>
          <a:ln>
            <a:noFill/>
          </a:ln>
        </p:spPr>
      </p:pic>
      <p:sp>
        <p:nvSpPr>
          <p:cNvPr id="435" name="Google Shape;435;p69"/>
          <p:cNvSpPr txBox="1"/>
          <p:nvPr/>
        </p:nvSpPr>
        <p:spPr>
          <a:xfrm>
            <a:off x="4665975" y="4210700"/>
            <a:ext cx="2159400" cy="4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3. 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Create workflows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Screen Shot 2016-06-30 at 4.53.01 PM.png" id="436" name="Google Shape;436;p69"/>
          <p:cNvPicPr preferRelativeResize="0"/>
          <p:nvPr/>
        </p:nvPicPr>
        <p:blipFill rotWithShape="1">
          <a:blip r:embed="rId7">
            <a:alphaModFix/>
          </a:blip>
          <a:srcRect b="1814" l="0" r="30757" t="-433"/>
          <a:stretch/>
        </p:blipFill>
        <p:spPr>
          <a:xfrm>
            <a:off x="332983" y="3061659"/>
            <a:ext cx="876900" cy="92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p6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435970" y="2466796"/>
            <a:ext cx="584400" cy="44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Google Shape;438;p6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554239" y="2999137"/>
            <a:ext cx="983100" cy="29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" name="Google Shape;439;p69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063155" y="2305546"/>
            <a:ext cx="476700" cy="564600"/>
          </a:xfrm>
          <a:prstGeom prst="rect">
            <a:avLst/>
          </a:prstGeom>
          <a:noFill/>
          <a:ln>
            <a:noFill/>
          </a:ln>
        </p:spPr>
      </p:pic>
      <p:sp>
        <p:nvSpPr>
          <p:cNvPr id="440" name="Google Shape;440;p69"/>
          <p:cNvSpPr txBox="1"/>
          <p:nvPr/>
        </p:nvSpPr>
        <p:spPr>
          <a:xfrm>
            <a:off x="6850250" y="4210700"/>
            <a:ext cx="2192700" cy="4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  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Execute/Schedule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1" name="Google Shape;441;p69"/>
          <p:cNvSpPr/>
          <p:nvPr/>
        </p:nvSpPr>
        <p:spPr>
          <a:xfrm>
            <a:off x="4064013" y="2386099"/>
            <a:ext cx="635400" cy="604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0A9CE"/>
          </a:solidFill>
          <a:ln cap="flat" cmpd="sng" w="25400">
            <a:solidFill>
              <a:srgbClr val="007B9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BFE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2" name="Google Shape;442;p69"/>
          <p:cNvSpPr/>
          <p:nvPr/>
        </p:nvSpPr>
        <p:spPr>
          <a:xfrm>
            <a:off x="6791940" y="2386112"/>
            <a:ext cx="635400" cy="604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0A9CE"/>
          </a:solidFill>
          <a:ln cap="flat" cmpd="sng" w="25400">
            <a:solidFill>
              <a:srgbClr val="007B9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BFE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3" name="Google Shape;443;p6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800375" y="2056648"/>
            <a:ext cx="357230" cy="40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7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Models</a:t>
            </a:r>
            <a:endParaRPr/>
          </a:p>
        </p:txBody>
      </p:sp>
      <p:sp>
        <p:nvSpPr>
          <p:cNvPr id="449" name="Google Shape;449;p7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A ‘model’ is an operator in a workflow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Isolated container for user code. Self-service install.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Has strict interface to connect to other models for chaining.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Restricted network access.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-GB"/>
              <a:t>manifest.json</a:t>
            </a:r>
            <a:r>
              <a:rPr lang="en-GB"/>
              <a:t> describes the model meta-data.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7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Base images</a:t>
            </a:r>
            <a:endParaRPr/>
          </a:p>
        </p:txBody>
      </p:sp>
      <p:sp>
        <p:nvSpPr>
          <p:cNvPr id="455" name="Google Shape;455;p71"/>
          <p:cNvSpPr txBox="1"/>
          <p:nvPr>
            <p:ph idx="1" type="body"/>
          </p:nvPr>
        </p:nvSpPr>
        <p:spPr>
          <a:xfrm>
            <a:off x="311700" y="1152475"/>
            <a:ext cx="8520600" cy="370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All models are built on a base image.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All base images are based on Ubuntu 16.04.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Python models use version 3</a:t>
            </a:r>
            <a:endParaRPr sz="1400"/>
          </a:p>
          <a:p>
            <a:pPr indent="-317500" lvl="0" marL="457200" rtl="0" algn="l">
              <a:spcBef>
                <a:spcPts val="600"/>
              </a:spcBef>
              <a:spcAft>
                <a:spcPts val="0"/>
              </a:spcAft>
              <a:buSzPts val="1400"/>
              <a:buChar char="•"/>
            </a:pPr>
            <a:r>
              <a:rPr lang="en-GB" sz="1400"/>
              <a:t>Python 3 base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GB" sz="1400"/>
              <a:t>id = </a:t>
            </a:r>
            <a:r>
              <a:rPr lang="en-GB" sz="1400">
                <a:solidFill>
                  <a:srgbClr val="880000"/>
                </a:solidFill>
                <a:highlight>
                  <a:srgbClr val="FCF6DB"/>
                </a:highlight>
                <a:latin typeface="Courier New"/>
                <a:ea typeface="Courier New"/>
                <a:cs typeface="Courier New"/>
                <a:sym typeface="Courier New"/>
              </a:rPr>
              <a:t>1132000a-8b05-4229-8cdc-a7b3bd8fa511</a:t>
            </a:r>
            <a:endParaRPr sz="1400">
              <a:latin typeface="Courier New"/>
              <a:ea typeface="Courier New"/>
              <a:cs typeface="Courier New"/>
              <a:sym typeface="Courier New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GB" sz="1400"/>
              <a:t>Python 3 + </a:t>
            </a:r>
            <a:r>
              <a:rPr lang="en-GB" sz="1400" u="sng">
                <a:solidFill>
                  <a:schemeClr val="hlink"/>
                </a:solidFill>
                <a:hlinkClick r:id="rId3"/>
              </a:rPr>
              <a:t>statsmodels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GB" sz="1400"/>
              <a:t>id = </a:t>
            </a:r>
            <a:r>
              <a:rPr lang="en-GB" sz="1400">
                <a:solidFill>
                  <a:srgbClr val="880000"/>
                </a:solidFill>
                <a:highlight>
                  <a:srgbClr val="FCF6DB"/>
                </a:highlight>
                <a:latin typeface="Courier New"/>
                <a:ea typeface="Courier New"/>
                <a:cs typeface="Courier New"/>
                <a:sym typeface="Courier New"/>
              </a:rPr>
              <a:t>15e283e0-7406-47b9-92ce-9ffab9123db1</a:t>
            </a:r>
            <a:r>
              <a:rPr lang="en-GB" sz="1400">
                <a:solidFill>
                  <a:srgbClr val="880000"/>
                </a:solidFill>
                <a:highlight>
                  <a:srgbClr val="FCF6DB"/>
                </a:highlight>
                <a:latin typeface="Courier New"/>
                <a:ea typeface="Courier New"/>
                <a:cs typeface="Courier New"/>
                <a:sym typeface="Courier New"/>
              </a:rPr>
              <a:t>  </a:t>
            </a:r>
            <a:endParaRPr sz="1400">
              <a:solidFill>
                <a:srgbClr val="880000"/>
              </a:solidFill>
              <a:highlight>
                <a:srgbClr val="FCF6DB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GB" sz="1400"/>
              <a:t>Python 3 + </a:t>
            </a:r>
            <a:r>
              <a:rPr lang="en-GB" sz="1400" u="sng">
                <a:solidFill>
                  <a:schemeClr val="hlink"/>
                </a:solidFill>
                <a:hlinkClick r:id="rId4"/>
              </a:rPr>
              <a:t>keras</a:t>
            </a:r>
            <a:r>
              <a:rPr lang="en-GB" sz="1400"/>
              <a:t> (</a:t>
            </a:r>
            <a:r>
              <a:rPr lang="en-GB" sz="1400" u="sng">
                <a:solidFill>
                  <a:schemeClr val="hlink"/>
                </a:solidFill>
                <a:hlinkClick r:id="rId5"/>
              </a:rPr>
              <a:t>tsensorflow</a:t>
            </a:r>
            <a:r>
              <a:rPr lang="en-GB" sz="1400"/>
              <a:t>, </a:t>
            </a:r>
            <a:r>
              <a:rPr lang="en-GB" sz="1400" u="sng">
                <a:solidFill>
                  <a:schemeClr val="hlink"/>
                </a:solidFill>
                <a:hlinkClick r:id="rId6"/>
              </a:rPr>
              <a:t>scikit-learn</a:t>
            </a:r>
            <a:r>
              <a:rPr lang="en-GB" sz="1400"/>
              <a:t>)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GB" sz="1400"/>
              <a:t>id = </a:t>
            </a:r>
            <a:r>
              <a:rPr lang="en-GB" sz="1400">
                <a:solidFill>
                  <a:srgbClr val="880000"/>
                </a:solidFill>
                <a:highlight>
                  <a:srgbClr val="FCF6DB"/>
                </a:highlight>
                <a:latin typeface="Courier New"/>
                <a:ea typeface="Courier New"/>
                <a:cs typeface="Courier New"/>
                <a:sym typeface="Courier New"/>
              </a:rPr>
              <a:t>c95d867e-d2ca-4150-89af-7f11fb575e34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GB" sz="1400"/>
              <a:t>Python + </a:t>
            </a:r>
            <a:r>
              <a:rPr lang="en-GB" sz="1400" u="sng">
                <a:solidFill>
                  <a:schemeClr val="hlink"/>
                </a:solidFill>
                <a:hlinkClick r:id="rId7"/>
              </a:rPr>
              <a:t>Mono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GB" sz="1400"/>
              <a:t>Id = </a:t>
            </a:r>
            <a:r>
              <a:rPr lang="en-GB" sz="1400">
                <a:solidFill>
                  <a:srgbClr val="880000"/>
                </a:solidFill>
                <a:highlight>
                  <a:srgbClr val="FCF6DB"/>
                </a:highlight>
                <a:latin typeface="Courier New"/>
                <a:ea typeface="Courier New"/>
                <a:cs typeface="Courier New"/>
                <a:sym typeface="Courier New"/>
              </a:rPr>
              <a:t>07425580-64a7-4c88-afce-e994b66fd669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GB" sz="1400"/>
              <a:t>R base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GB" sz="1400"/>
              <a:t>id = </a:t>
            </a:r>
            <a:r>
              <a:rPr lang="en-GB" sz="1400">
                <a:solidFill>
                  <a:srgbClr val="880000"/>
                </a:solidFill>
                <a:highlight>
                  <a:srgbClr val="FCF6DB"/>
                </a:highlight>
                <a:latin typeface="Courier New"/>
                <a:ea typeface="Courier New"/>
                <a:cs typeface="Courier New"/>
                <a:sym typeface="Courier New"/>
              </a:rPr>
              <a:t>da9b54b0-5467-4a9f-b59a-58525885ddc5</a:t>
            </a:r>
            <a:endParaRPr sz="1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6"/>
          <p:cNvSpPr txBox="1"/>
          <p:nvPr>
            <p:ph type="title"/>
          </p:nvPr>
        </p:nvSpPr>
        <p:spPr>
          <a:xfrm>
            <a:off x="311700" y="1343025"/>
            <a:ext cx="8520600" cy="179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Introductions:</a:t>
            </a:r>
            <a:endParaRPr/>
          </a:p>
          <a:p>
            <a:pPr indent="-381000" lvl="0" marL="13716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b="0" lang="en-GB" sz="2400"/>
              <a:t>Senaps team</a:t>
            </a:r>
            <a:endParaRPr b="0" sz="2400"/>
          </a:p>
          <a:p>
            <a:pPr indent="-381000" lvl="0" marL="13716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b="0" lang="en-GB" sz="2400"/>
              <a:t>Participants</a:t>
            </a:r>
            <a:endParaRPr b="0" sz="24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7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Dependencies</a:t>
            </a:r>
            <a:endParaRPr/>
          </a:p>
        </p:txBody>
      </p:sp>
      <p:sp>
        <p:nvSpPr>
          <p:cNvPr id="461" name="Google Shape;461;p7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Senaps will install dependencies for you.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Supported </a:t>
            </a:r>
            <a:r>
              <a:rPr lang="en-GB"/>
              <a:t>package</a:t>
            </a:r>
            <a:r>
              <a:rPr lang="en-GB"/>
              <a:t> providers:</a:t>
            </a:r>
            <a:endParaRPr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●"/>
            </a:pPr>
            <a:r>
              <a:rPr lang="en-GB" sz="1800"/>
              <a:t>PIP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ourier New"/>
              <a:buChar char="○"/>
            </a:pPr>
            <a:r>
              <a:rPr lang="en-GB" sz="1800">
                <a:latin typeface="Courier New"/>
                <a:ea typeface="Courier New"/>
                <a:cs typeface="Courier New"/>
                <a:sym typeface="Courier New"/>
              </a:rPr>
              <a:t>[{“provider” : “PIP”, “name” : “......”},...]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 sz="1800"/>
              <a:t>Apt-get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ourier New"/>
              <a:buChar char="○"/>
            </a:pPr>
            <a:r>
              <a:rPr lang="en-GB" sz="1800">
                <a:latin typeface="Courier New"/>
                <a:ea typeface="Courier New"/>
                <a:cs typeface="Courier New"/>
                <a:sym typeface="Courier New"/>
              </a:rPr>
              <a:t>[{“provider” : “APT”, “name” : “.....”},...]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 sz="1800"/>
              <a:t>CRAN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Courier New"/>
              <a:buChar char="○"/>
            </a:pPr>
            <a:r>
              <a:rPr lang="en-GB" sz="1800">
                <a:latin typeface="Courier New"/>
                <a:ea typeface="Courier New"/>
                <a:cs typeface="Courier New"/>
                <a:sym typeface="Courier New"/>
              </a:rPr>
              <a:t>[{“provider” : “R_INSTALL”, “name” : “....”},...]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7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Ports</a:t>
            </a:r>
            <a:endParaRPr/>
          </a:p>
        </p:txBody>
      </p:sp>
      <p:sp>
        <p:nvSpPr>
          <p:cNvPr id="467" name="Google Shape;467;p7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Ports provide the interface for input and output data.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The Model is provided port context at run-time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Port types:</a:t>
            </a:r>
            <a:endParaRPr sz="1800"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Stream (reference to point time series)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Grid (reference to a gridded dataset, netCDF)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Document (text document, useful for parameters, summary output)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Port Direction:</a:t>
            </a:r>
            <a:endParaRPr sz="1800"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Input or Output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7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Documents</a:t>
            </a:r>
            <a:endParaRPr/>
          </a:p>
        </p:txBody>
      </p:sp>
      <p:sp>
        <p:nvSpPr>
          <p:cNvPr id="473" name="Google Shape;473;p7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Simple text documents. 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Often used to store parameters or configuration files.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16MB size limit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Available via API /documentnodes/{documentid}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Recommendation</a:t>
            </a:r>
            <a:r>
              <a:rPr lang="en-GB"/>
              <a:t>: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JSON</a:t>
            </a:r>
            <a:r>
              <a:rPr lang="en-GB"/>
              <a:t> encoding </a:t>
            </a:r>
            <a:r>
              <a:rPr lang="en-GB" sz="1400"/>
              <a:t>(may have future support for schemas)</a:t>
            </a:r>
            <a:endParaRPr sz="140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75"/>
          <p:cNvSpPr txBox="1"/>
          <p:nvPr>
            <p:ph type="title"/>
          </p:nvPr>
        </p:nvSpPr>
        <p:spPr>
          <a:xfrm>
            <a:off x="406950" y="1688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manifest.json</a:t>
            </a:r>
            <a:endParaRPr/>
          </a:p>
        </p:txBody>
      </p:sp>
      <p:sp>
        <p:nvSpPr>
          <p:cNvPr id="479" name="Google Shape;479;p75"/>
          <p:cNvSpPr txBox="1"/>
          <p:nvPr>
            <p:ph idx="1" type="body"/>
          </p:nvPr>
        </p:nvSpPr>
        <p:spPr>
          <a:xfrm>
            <a:off x="330750" y="952450"/>
            <a:ext cx="38127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Manifest:</a:t>
            </a:r>
            <a:endParaRPr/>
          </a:p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Baseimage id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Organisation id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Group ids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Entry point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Dependencies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Models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-GB"/>
              <a:t>id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-GB"/>
              <a:t>ports</a:t>
            </a:r>
            <a:endParaRPr/>
          </a:p>
        </p:txBody>
      </p:sp>
      <p:sp>
        <p:nvSpPr>
          <p:cNvPr id="480" name="Google Shape;480;p75"/>
          <p:cNvSpPr txBox="1"/>
          <p:nvPr/>
        </p:nvSpPr>
        <p:spPr>
          <a:xfrm>
            <a:off x="3998700" y="604800"/>
            <a:ext cx="5335800" cy="393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{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    "baseImage": "</a:t>
            </a:r>
            <a:r>
              <a:rPr lang="en-GB" sz="10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1132000a-8b05-4229-8cdc-a7b3bd8fa511</a:t>
            </a: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",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    "organisationId": "</a:t>
            </a:r>
            <a:r>
              <a:rPr lang="en-GB" sz="10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sandbox</a:t>
            </a: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",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    "groupIds": [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        "</a:t>
            </a:r>
            <a:r>
              <a:rPr lang="en-GB" sz="10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senaps_workshop</a:t>
            </a: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"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    ],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    "entrypoint": "</a:t>
            </a:r>
            <a:r>
              <a:rPr lang="en-GB" sz="10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milestone2.py</a:t>
            </a: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",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    "dependencies": [],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    "models": [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        {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            "id": "</a:t>
            </a:r>
            <a:r>
              <a:rPr lang="en-GB" sz="10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&lt;ident&gt;_stream_doubler</a:t>
            </a: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",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            "name": "Stream Doubler",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            "version": "0.0.1",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            "description": "</a:t>
            </a:r>
            <a:r>
              <a:rPr b="1" lang="en-GB" sz="1000">
                <a:latin typeface="Courier New"/>
                <a:ea typeface="Courier New"/>
                <a:cs typeface="Courier New"/>
                <a:sym typeface="Courier New"/>
              </a:rPr>
              <a:t>[SNIP]</a:t>
            </a: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",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            "method": "</a:t>
            </a:r>
            <a:r>
              <a:rPr b="1" lang="en-GB" sz="1000">
                <a:latin typeface="Courier New"/>
                <a:ea typeface="Courier New"/>
                <a:cs typeface="Courier New"/>
                <a:sym typeface="Courier New"/>
              </a:rPr>
              <a:t>[SNIP]</a:t>
            </a: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",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            "ports": [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                </a:t>
            </a:r>
            <a:r>
              <a:rPr lang="en-GB" sz="10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{</a:t>
            </a:r>
            <a:endParaRPr sz="1000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                    "portName": "input_stream",</a:t>
            </a:r>
            <a:endParaRPr sz="1000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                    "required": false,</a:t>
            </a:r>
            <a:endParaRPr sz="1000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                    "type": "stream",</a:t>
            </a:r>
            <a:endParaRPr sz="1000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                    "description": "The stream to be doubled",</a:t>
            </a:r>
            <a:endParaRPr sz="1000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                    "direction": "input"</a:t>
            </a:r>
            <a:endParaRPr sz="1000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                },</a:t>
            </a:r>
            <a:r>
              <a:rPr b="1" lang="en-GB" sz="1000">
                <a:latin typeface="Courier New"/>
                <a:ea typeface="Courier New"/>
                <a:cs typeface="Courier New"/>
                <a:sym typeface="Courier New"/>
              </a:rPr>
              <a:t>[SNIP]</a:t>
            </a:r>
            <a:endParaRPr b="1"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            ]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        }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    ]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7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Python</a:t>
            </a:r>
            <a:endParaRPr/>
          </a:p>
        </p:txBody>
      </p:sp>
      <p:sp>
        <p:nvSpPr>
          <p:cNvPr id="486" name="Google Shape;486;p7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Executes function in entry point file declared in manifest.json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Either:</a:t>
            </a:r>
            <a:endParaRPr/>
          </a:p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Model id as function name eg ‘sream_doubler’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Model id annotation on any function name.</a:t>
            </a:r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7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</a:t>
            </a:r>
            <a:endParaRPr/>
          </a:p>
        </p:txBody>
      </p:sp>
      <p:sp>
        <p:nvSpPr>
          <p:cNvPr id="492" name="Google Shape;492;p77"/>
          <p:cNvSpPr txBox="1"/>
          <p:nvPr>
            <p:ph idx="1" type="body"/>
          </p:nvPr>
        </p:nvSpPr>
        <p:spPr>
          <a:xfrm>
            <a:off x="311700" y="1152475"/>
            <a:ext cx="8251200" cy="100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Senaps will execute the function with the model id name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A9B7C6"/>
              </a:solidFill>
              <a:highlight>
                <a:srgbClr val="2B2B2B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50">
              <a:solidFill>
                <a:srgbClr val="A9B7C6"/>
              </a:solidFill>
              <a:highlight>
                <a:srgbClr val="2B2B2B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3" name="Google Shape;493;p77"/>
          <p:cNvSpPr txBox="1"/>
          <p:nvPr/>
        </p:nvSpPr>
        <p:spPr>
          <a:xfrm>
            <a:off x="311700" y="2571750"/>
            <a:ext cx="2879100" cy="8859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50">
                <a:solidFill>
                  <a:srgbClr val="A9B7C6"/>
                </a:solidFill>
              </a:rPr>
              <a:t>stream_doubler &lt;- </a:t>
            </a:r>
            <a:r>
              <a:rPr b="1" lang="en-GB" sz="1150">
                <a:solidFill>
                  <a:srgbClr val="CC7832"/>
                </a:solidFill>
              </a:rPr>
              <a:t>function</a:t>
            </a:r>
            <a:r>
              <a:rPr lang="en-GB" sz="1150">
                <a:solidFill>
                  <a:srgbClr val="A9B7C6"/>
                </a:solidFill>
              </a:rPr>
              <a:t>(context) {   </a:t>
            </a:r>
            <a:endParaRPr sz="1150">
              <a:solidFill>
                <a:srgbClr val="A9B7C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50">
                <a:solidFill>
                  <a:srgbClr val="A9B7C6"/>
                </a:solidFill>
              </a:rPr>
              <a:t>   #[SNIP]</a:t>
            </a:r>
            <a:endParaRPr sz="1150">
              <a:solidFill>
                <a:srgbClr val="A9B7C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50">
                <a:solidFill>
                  <a:srgbClr val="A9B7C6"/>
                </a:solidFill>
              </a:rPr>
              <a:t>}</a:t>
            </a:r>
            <a:endParaRPr sz="1150">
              <a:solidFill>
                <a:srgbClr val="A9B7C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4" name="Google Shape;494;p77"/>
          <p:cNvSpPr txBox="1"/>
          <p:nvPr/>
        </p:nvSpPr>
        <p:spPr>
          <a:xfrm>
            <a:off x="3978825" y="2571750"/>
            <a:ext cx="4248300" cy="8859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50">
                <a:solidFill>
                  <a:srgbClr val="A9B7C6"/>
                </a:solidFill>
                <a:highlight>
                  <a:srgbClr val="2B2B2B"/>
                </a:highlight>
              </a:rPr>
              <a:t>input_stream_id &lt;- context$ports$input_stream$streamId</a:t>
            </a:r>
            <a:endParaRPr sz="1150">
              <a:solidFill>
                <a:srgbClr val="A9B7C6"/>
              </a:solidFill>
              <a:highlight>
                <a:srgbClr val="2B2B2B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50">
                <a:solidFill>
                  <a:srgbClr val="A9B7C6"/>
                </a:solidFill>
                <a:highlight>
                  <a:srgbClr val="2B2B2B"/>
                </a:highlight>
              </a:rPr>
              <a:t>output_stream_id &lt;- context$ports$output_stream$streamId</a:t>
            </a:r>
            <a:endParaRPr sz="1150">
              <a:solidFill>
                <a:srgbClr val="A9B7C6"/>
              </a:solidFill>
              <a:highlight>
                <a:srgbClr val="2B2B2B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5" name="Google Shape;495;p77"/>
          <p:cNvSpPr txBox="1"/>
          <p:nvPr/>
        </p:nvSpPr>
        <p:spPr>
          <a:xfrm>
            <a:off x="4080075" y="3514725"/>
            <a:ext cx="4248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Getting input and output stream id from context</a:t>
            </a:r>
            <a:endParaRPr/>
          </a:p>
        </p:txBody>
      </p:sp>
      <p:sp>
        <p:nvSpPr>
          <p:cNvPr id="496" name="Google Shape;496;p77"/>
          <p:cNvSpPr txBox="1"/>
          <p:nvPr/>
        </p:nvSpPr>
        <p:spPr>
          <a:xfrm>
            <a:off x="311700" y="3514725"/>
            <a:ext cx="28791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Function name == model id</a:t>
            </a:r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7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Context object</a:t>
            </a:r>
            <a:endParaRPr/>
          </a:p>
        </p:txBody>
      </p:sp>
      <p:sp>
        <p:nvSpPr>
          <p:cNvPr id="502" name="Google Shape;502;p7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Each time a model executes a Context object is provided.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The context object provides:</a:t>
            </a:r>
            <a:endParaRPr/>
          </a:p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Input and output values: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-GB"/>
              <a:t>Stream ids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-GB"/>
              <a:t>Grid dataset ids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-GB"/>
              <a:t>Documents</a:t>
            </a:r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79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Milestone 2a: Code walk through</a:t>
            </a:r>
            <a:endParaRPr/>
          </a:p>
        </p:txBody>
      </p:sp>
      <p:sp>
        <p:nvSpPr>
          <p:cNvPr id="508" name="Google Shape;508;p79"/>
          <p:cNvSpPr txBox="1"/>
          <p:nvPr/>
        </p:nvSpPr>
        <p:spPr>
          <a:xfrm>
            <a:off x="2505000" y="2305050"/>
            <a:ext cx="4134000" cy="19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Python:</a:t>
            </a:r>
            <a:r>
              <a:rPr lang="en-GB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[UPDATE ME]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R: [UPDATE ME]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9" name="Google Shape;509;p79"/>
          <p:cNvSpPr txBox="1"/>
          <p:nvPr>
            <p:ph idx="1" type="body"/>
          </p:nvPr>
        </p:nvSpPr>
        <p:spPr>
          <a:xfrm>
            <a:off x="358778" y="1027511"/>
            <a:ext cx="8461500" cy="3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Key points:</a:t>
            </a:r>
            <a:endParaRPr sz="1800"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manifest.json file contents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code entry points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Python: </a:t>
            </a:r>
            <a:r>
              <a:rPr lang="en-GB" sz="1400" u="sng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https://bitbucket.csiro.au/projects/SC/repos/senaps-workshop/browse/python/milestone2</a:t>
            </a:r>
            <a:endParaRPr sz="1400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R: </a:t>
            </a:r>
            <a:r>
              <a:rPr lang="en-GB" sz="1400" u="sng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https://bitbucket.csiro.au/projects/SC/repos/senaps-workshop/browse/R/milestone2</a:t>
            </a:r>
            <a:endParaRPr sz="140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8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Model archive and upload</a:t>
            </a:r>
            <a:endParaRPr/>
          </a:p>
        </p:txBody>
      </p:sp>
      <p:sp>
        <p:nvSpPr>
          <p:cNvPr id="515" name="Google Shape;515;p80"/>
          <p:cNvSpPr txBox="1"/>
          <p:nvPr>
            <p:ph idx="1" type="body"/>
          </p:nvPr>
        </p:nvSpPr>
        <p:spPr>
          <a:xfrm>
            <a:off x="311700" y="1152475"/>
            <a:ext cx="8520600" cy="185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Archives supported: zip, tar.gz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You can include additional libraries and/or data in your archive.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Zip manifest and entry point in the ROOT </a:t>
            </a:r>
            <a:r>
              <a:rPr lang="en-GB" sz="1400"/>
              <a:t>directory</a:t>
            </a:r>
            <a:r>
              <a:rPr lang="en-GB" sz="1400"/>
              <a:t> of the archive.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Upload via web interface: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16" name="Google Shape;516;p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3162175"/>
            <a:ext cx="8839199" cy="1551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8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Workflows</a:t>
            </a:r>
            <a:endParaRPr/>
          </a:p>
        </p:txBody>
      </p:sp>
      <p:sp>
        <p:nvSpPr>
          <p:cNvPr id="522" name="Google Shape;522;p8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Workflows connect models to data and other models in a graph:</a:t>
            </a:r>
            <a:endParaRPr/>
          </a:p>
        </p:txBody>
      </p:sp>
      <p:pic>
        <p:nvPicPr>
          <p:cNvPr id="523" name="Google Shape;523;p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8200" y="1971675"/>
            <a:ext cx="7658100" cy="255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7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Contents</a:t>
            </a:r>
            <a:endParaRPr/>
          </a:p>
        </p:txBody>
      </p:sp>
      <p:sp>
        <p:nvSpPr>
          <p:cNvPr id="182" name="Google Shape;182;p37"/>
          <p:cNvSpPr txBox="1"/>
          <p:nvPr>
            <p:ph idx="1" type="body"/>
          </p:nvPr>
        </p:nvSpPr>
        <p:spPr>
          <a:xfrm>
            <a:off x="341250" y="845275"/>
            <a:ext cx="8461500" cy="394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Section 0 - Getting Started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	</a:t>
            </a:r>
            <a:r>
              <a:rPr lang="en-GB" sz="1400"/>
              <a:t>Milestone</a:t>
            </a:r>
            <a:r>
              <a:rPr lang="en-GB" sz="1400"/>
              <a:t> 0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Section 1 - Download and Upload time series observations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	Milestones 1a,1b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Section 2 - Minimal Workflow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	Milestones 2a,2b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Section 3 - Gridded Data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	</a:t>
            </a:r>
            <a:r>
              <a:rPr lang="en-GB" sz="1400"/>
              <a:t>Milestones</a:t>
            </a:r>
            <a:r>
              <a:rPr lang="en-GB" sz="1400"/>
              <a:t> 3a, 3b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Section 4 - More on Sensor Data API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Section 5 - Authorisation and Sharing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Section 6 - Chaining and reactive workflows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Section 7 - Scheduling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Section 8 - Application architectures</a:t>
            </a:r>
            <a:endParaRPr sz="140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8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Workflow graphs</a:t>
            </a:r>
            <a:endParaRPr/>
          </a:p>
        </p:txBody>
      </p:sp>
      <p:sp>
        <p:nvSpPr>
          <p:cNvPr id="529" name="Google Shape;529;p8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A Workflow graph has two types of node:</a:t>
            </a:r>
            <a:endParaRPr/>
          </a:p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Data node (a reference to a stream, grid or document)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Operator node (a reference to a model, or a template)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Can be created using the dashboard editor, or declared by writing JSON via the API.</a:t>
            </a:r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" name="Google Shape;534;p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1174" y="1167200"/>
            <a:ext cx="3192977" cy="3538150"/>
          </a:xfrm>
          <a:prstGeom prst="rect">
            <a:avLst/>
          </a:prstGeom>
          <a:noFill/>
          <a:ln>
            <a:noFill/>
          </a:ln>
        </p:spPr>
      </p:pic>
      <p:sp>
        <p:nvSpPr>
          <p:cNvPr id="535" name="Google Shape;535;p83"/>
          <p:cNvSpPr txBox="1"/>
          <p:nvPr>
            <p:ph type="title"/>
          </p:nvPr>
        </p:nvSpPr>
        <p:spPr>
          <a:xfrm>
            <a:off x="168825" y="340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Create a workflow using the dashboard</a:t>
            </a:r>
            <a:endParaRPr/>
          </a:p>
        </p:txBody>
      </p:sp>
      <p:pic>
        <p:nvPicPr>
          <p:cNvPr id="536" name="Google Shape;536;p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3550" y="3025150"/>
            <a:ext cx="2895000" cy="8919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37" name="Google Shape;537;p8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86575" y="1255650"/>
            <a:ext cx="4604874" cy="3259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p8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140633" y="4163684"/>
            <a:ext cx="2479374" cy="36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84"/>
          <p:cNvSpPr txBox="1"/>
          <p:nvPr>
            <p:ph type="title"/>
          </p:nvPr>
        </p:nvSpPr>
        <p:spPr>
          <a:xfrm>
            <a:off x="168825" y="340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Create a workflow using the dashboard</a:t>
            </a:r>
            <a:endParaRPr/>
          </a:p>
        </p:txBody>
      </p:sp>
      <p:pic>
        <p:nvPicPr>
          <p:cNvPr id="544" name="Google Shape;544;p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6" y="1909425"/>
            <a:ext cx="8520600" cy="20851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85"/>
          <p:cNvSpPr txBox="1"/>
          <p:nvPr>
            <p:ph type="title"/>
          </p:nvPr>
        </p:nvSpPr>
        <p:spPr>
          <a:xfrm>
            <a:off x="130725" y="1021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Add an operator node</a:t>
            </a:r>
            <a:endParaRPr/>
          </a:p>
        </p:txBody>
      </p:sp>
      <p:pic>
        <p:nvPicPr>
          <p:cNvPr id="550" name="Google Shape;550;p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22900" y="1640888"/>
            <a:ext cx="5898207" cy="1299125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51" name="Google Shape;551;p8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22900" y="3107875"/>
            <a:ext cx="2273850" cy="90465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552" name="Google Shape;552;p85"/>
          <p:cNvSpPr/>
          <p:nvPr/>
        </p:nvSpPr>
        <p:spPr>
          <a:xfrm flipH="1">
            <a:off x="685300" y="2450800"/>
            <a:ext cx="693300" cy="1161000"/>
          </a:xfrm>
          <a:prstGeom prst="curvedLeftArrow">
            <a:avLst>
              <a:gd fmla="val 25000" name="adj1"/>
              <a:gd fmla="val 50000" name="adj2"/>
              <a:gd fmla="val 25000" name="adj3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53" name="Google Shape;553;p8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03050" y="3181975"/>
            <a:ext cx="2381500" cy="1088675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54" name="Google Shape;554;p8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622900" y="764863"/>
            <a:ext cx="1656822" cy="708162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555" name="Google Shape;555;p85"/>
          <p:cNvSpPr/>
          <p:nvPr/>
        </p:nvSpPr>
        <p:spPr>
          <a:xfrm>
            <a:off x="685275" y="975500"/>
            <a:ext cx="653100" cy="1161000"/>
          </a:xfrm>
          <a:prstGeom prst="curvedRightArrow">
            <a:avLst>
              <a:gd fmla="val 25000" name="adj1"/>
              <a:gd fmla="val 50000" name="adj2"/>
              <a:gd fmla="val 25000" name="adj3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6" name="Google Shape;556;p85"/>
          <p:cNvSpPr/>
          <p:nvPr/>
        </p:nvSpPr>
        <p:spPr>
          <a:xfrm flipH="1">
            <a:off x="4216000" y="3358600"/>
            <a:ext cx="967800" cy="403200"/>
          </a:xfrm>
          <a:prstGeom prst="lef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86"/>
          <p:cNvSpPr txBox="1"/>
          <p:nvPr>
            <p:ph type="title"/>
          </p:nvPr>
        </p:nvSpPr>
        <p:spPr>
          <a:xfrm>
            <a:off x="130725" y="1021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Add data nodes</a:t>
            </a:r>
            <a:endParaRPr/>
          </a:p>
        </p:txBody>
      </p:sp>
      <p:sp>
        <p:nvSpPr>
          <p:cNvPr id="562" name="Google Shape;562;p86"/>
          <p:cNvSpPr/>
          <p:nvPr/>
        </p:nvSpPr>
        <p:spPr>
          <a:xfrm>
            <a:off x="6132150" y="2765650"/>
            <a:ext cx="411300" cy="895200"/>
          </a:xfrm>
          <a:prstGeom prst="curvedLeftArrow">
            <a:avLst>
              <a:gd fmla="val 25000" name="adj1"/>
              <a:gd fmla="val 50000" name="adj2"/>
              <a:gd fmla="val 25000" name="adj3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3" name="Google Shape;563;p86"/>
          <p:cNvSpPr/>
          <p:nvPr/>
        </p:nvSpPr>
        <p:spPr>
          <a:xfrm>
            <a:off x="685275" y="975500"/>
            <a:ext cx="653100" cy="1161000"/>
          </a:xfrm>
          <a:prstGeom prst="curvedRightArrow">
            <a:avLst>
              <a:gd fmla="val 25000" name="adj1"/>
              <a:gd fmla="val 50000" name="adj2"/>
              <a:gd fmla="val 25000" name="adj3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64" name="Google Shape;564;p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8375" y="1651950"/>
            <a:ext cx="4715558" cy="220235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65" name="Google Shape;565;p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97775" y="3660838"/>
            <a:ext cx="3680050" cy="950475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66" name="Google Shape;566;p8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38377" y="793425"/>
            <a:ext cx="2145825" cy="739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8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Define the connections</a:t>
            </a:r>
            <a:endParaRPr/>
          </a:p>
        </p:txBody>
      </p:sp>
      <p:pic>
        <p:nvPicPr>
          <p:cNvPr id="572" name="Google Shape;572;p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6100" y="1985125"/>
            <a:ext cx="6024974" cy="24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" name="Google Shape;573;p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87225" y="3659450"/>
            <a:ext cx="4028469" cy="1250675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74" name="Google Shape;574;p8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36100" y="1017725"/>
            <a:ext cx="2781300" cy="933450"/>
          </a:xfrm>
          <a:prstGeom prst="rect">
            <a:avLst/>
          </a:prstGeom>
          <a:noFill/>
          <a:ln>
            <a:noFill/>
          </a:ln>
        </p:spPr>
      </p:pic>
      <p:sp>
        <p:nvSpPr>
          <p:cNvPr id="575" name="Google Shape;575;p87"/>
          <p:cNvSpPr/>
          <p:nvPr/>
        </p:nvSpPr>
        <p:spPr>
          <a:xfrm>
            <a:off x="483725" y="1410750"/>
            <a:ext cx="653100" cy="1161000"/>
          </a:xfrm>
          <a:prstGeom prst="curvedRightArrow">
            <a:avLst>
              <a:gd fmla="val 25000" name="adj1"/>
              <a:gd fmla="val 50000" name="adj2"/>
              <a:gd fmla="val 25000" name="adj3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6" name="Google Shape;576;p87"/>
          <p:cNvSpPr/>
          <p:nvPr/>
        </p:nvSpPr>
        <p:spPr>
          <a:xfrm flipH="1">
            <a:off x="7586075" y="2498450"/>
            <a:ext cx="440700" cy="1161000"/>
          </a:xfrm>
          <a:prstGeom prst="curvedRightArrow">
            <a:avLst>
              <a:gd fmla="val 25000" name="adj1"/>
              <a:gd fmla="val 50000" name="adj2"/>
              <a:gd fmla="val 25000" name="adj3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88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Milestone 2b: Exercise</a:t>
            </a:r>
            <a:endParaRPr/>
          </a:p>
        </p:txBody>
      </p:sp>
      <p:sp>
        <p:nvSpPr>
          <p:cNvPr id="582" name="Google Shape;582;p88"/>
          <p:cNvSpPr txBox="1"/>
          <p:nvPr>
            <p:ph idx="1" type="body"/>
          </p:nvPr>
        </p:nvSpPr>
        <p:spPr>
          <a:xfrm>
            <a:off x="358778" y="951311"/>
            <a:ext cx="8461500" cy="3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Deploy a stream doubler model and workflow in Senaps.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Steps:</a:t>
            </a:r>
            <a:endParaRPr sz="1400"/>
          </a:p>
          <a:p>
            <a:pPr indent="-317500" lvl="0" marL="457200" rtl="0" algn="l">
              <a:spcBef>
                <a:spcPts val="60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In test_model.[R|py] set the TEST_OUTPUT_STREAM_ID  stream to your new stream id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Run test_model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Modify modelid in manifest.json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Modify modelid in code (function name in R, ‘@model’ annotation in Python)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Archive model, upload model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Create workflow via dashboard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Python:</a:t>
            </a:r>
            <a:r>
              <a:rPr lang="en-GB"/>
              <a:t> </a:t>
            </a:r>
            <a:r>
              <a:rPr lang="en-GB" sz="1400" u="sng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https://bitbucket.csiro.au/projects/SC/repos/senaps-workshop/browse/python/milestone2/milestone2.py</a:t>
            </a:r>
            <a:endParaRPr sz="1400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R: </a:t>
            </a:r>
            <a:r>
              <a:rPr lang="en-GB" sz="1400" u="sng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https://bitbucket.csiro.au/projects/SC/repos/senaps-workshop/browse/R/milestone2/milestone2.R</a:t>
            </a:r>
            <a:endParaRPr sz="1400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8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Executing a workflow</a:t>
            </a:r>
            <a:endParaRPr/>
          </a:p>
        </p:txBody>
      </p:sp>
      <p:sp>
        <p:nvSpPr>
          <p:cNvPr id="588" name="Google Shape;588;p8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On-demand:</a:t>
            </a:r>
            <a:endParaRPr/>
          </a:p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Click Run/Debug in Dashboard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API call POST /api/analysis/jobs</a:t>
            </a:r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9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Jobs</a:t>
            </a:r>
            <a:endParaRPr/>
          </a:p>
        </p:txBody>
      </p:sp>
      <p:sp>
        <p:nvSpPr>
          <p:cNvPr id="594" name="Google Shape;594;p9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Job logs can be found in the </a:t>
            </a:r>
            <a:r>
              <a:rPr lang="en-GB"/>
              <a:t>dashboard</a:t>
            </a:r>
            <a:r>
              <a:rPr lang="en-GB"/>
              <a:t>.</a:t>
            </a:r>
            <a:endParaRPr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95" name="Google Shape;595;p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765748"/>
            <a:ext cx="9143999" cy="33777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9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1" name="Google Shape;601;p9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02" name="Google Shape;602;p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9" y="0"/>
            <a:ext cx="9143999" cy="89978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Objectives</a:t>
            </a:r>
            <a:endParaRPr/>
          </a:p>
        </p:txBody>
      </p:sp>
      <p:sp>
        <p:nvSpPr>
          <p:cNvPr id="188" name="Google Shape;188;p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To provide a ‘deep dive’ into Senaps with practical examples.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At the end of the workshop we hope you know enough to understand what applications are suitable for Senaps and can start implementing those applications.</a:t>
            </a:r>
            <a:endParaRPr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9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Testing and Debugging</a:t>
            </a:r>
            <a:endParaRPr/>
          </a:p>
        </p:txBody>
      </p:sp>
      <p:sp>
        <p:nvSpPr>
          <p:cNvPr id="608" name="Google Shape;608;p9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Off-system debugging: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-GB"/>
              <a:t>All APIs are public, so models can be run locally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-GB"/>
              <a:t>Recommend using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unittest</a:t>
            </a:r>
            <a:r>
              <a:rPr lang="en-GB"/>
              <a:t> in Python (see </a:t>
            </a:r>
            <a:r>
              <a:rPr lang="en-GB" u="sng">
                <a:solidFill>
                  <a:schemeClr val="hlink"/>
                </a:solidFill>
                <a:hlinkClick r:id="rId4"/>
              </a:rPr>
              <a:t>milestone3.py</a:t>
            </a:r>
            <a:r>
              <a:rPr lang="en-GB"/>
              <a:t>)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-GB"/>
              <a:t>Test code needs to populate context object with port values (streamids etc)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On-system debugging: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-GB"/>
              <a:t>Python and R standard/error output is captured in ‘job’ logs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-GB"/>
              <a:t>Python logging framework integration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2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93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Milestone 2c: Exercise</a:t>
            </a:r>
            <a:endParaRPr/>
          </a:p>
        </p:txBody>
      </p:sp>
      <p:sp>
        <p:nvSpPr>
          <p:cNvPr id="614" name="Google Shape;614;p93"/>
          <p:cNvSpPr txBox="1"/>
          <p:nvPr>
            <p:ph idx="1" type="body"/>
          </p:nvPr>
        </p:nvSpPr>
        <p:spPr>
          <a:xfrm>
            <a:off x="358775" y="951302"/>
            <a:ext cx="8461500" cy="279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Add a parameter to the stream multiplier operator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Steps:</a:t>
            </a:r>
            <a:endParaRPr sz="1400"/>
          </a:p>
          <a:p>
            <a:pPr indent="-317500" lvl="0" marL="457200" rtl="0" algn="l">
              <a:spcBef>
                <a:spcPts val="60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Add a document input port to the manifest.json called ‘parameters’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Alter the model code to read a multiplier from the multiple </a:t>
            </a:r>
            <a:r>
              <a:rPr lang="en-GB" sz="1400"/>
              <a:t>parameter</a:t>
            </a:r>
            <a:r>
              <a:rPr lang="en-GB" sz="1400"/>
              <a:t> from a document input port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Archive model, upload model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Alter your existing workflow via dashboard to add a parameter document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‘Edit’ -&gt; ‘add data node’, select ‘document’,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Document content: </a:t>
            </a:r>
            <a:r>
              <a:rPr lang="en-GB" sz="1400">
                <a:latin typeface="Courier New"/>
                <a:ea typeface="Courier New"/>
                <a:cs typeface="Courier New"/>
                <a:sym typeface="Courier New"/>
              </a:rPr>
              <a:t>{“multiplier”: 4}</a:t>
            </a:r>
            <a:endParaRPr sz="1400">
              <a:latin typeface="Courier New"/>
              <a:ea typeface="Courier New"/>
              <a:cs typeface="Courier New"/>
              <a:sym typeface="Courier New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Courier New"/>
              <a:buChar char="-"/>
            </a:pPr>
            <a:r>
              <a:t/>
            </a:r>
            <a:endParaRPr sz="1400">
              <a:latin typeface="Courier New"/>
              <a:ea typeface="Courier New"/>
              <a:cs typeface="Courier New"/>
              <a:sym typeface="Courier New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Run workflow, c</a:t>
            </a:r>
            <a:r>
              <a:rPr lang="en-GB" sz="1400"/>
              <a:t>heck output stream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800"/>
              <a:t>Solution f</a:t>
            </a:r>
            <a:r>
              <a:rPr lang="en-GB" sz="800"/>
              <a:t>or lazy people (or to check your syntax etc):</a:t>
            </a:r>
            <a:endParaRPr sz="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800"/>
              <a:t>Python:</a:t>
            </a:r>
            <a:r>
              <a:rPr lang="en-GB" sz="800" u="sng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https://bitbucket.csiro.au/projects/SC/repos/senaps-workshop/browse/senaps-workshop-python/milestone2c</a:t>
            </a:r>
            <a:endParaRPr sz="800" u="sng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800"/>
              <a:t>R</a:t>
            </a:r>
            <a:r>
              <a:rPr lang="en-GB" sz="800" u="sng">
                <a:solidFill>
                  <a:schemeClr val="accent1"/>
                </a:solidFill>
              </a:rPr>
              <a:t>: </a:t>
            </a:r>
            <a:r>
              <a:rPr lang="en-GB" sz="800" u="sng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https://bitbucket.csiro.au/projects/SC/repos/senaps-workshop/browse/senaps-workshop-R/milestone2c</a:t>
            </a:r>
            <a:endParaRPr sz="800" u="sng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94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Topics covered so far</a:t>
            </a:r>
            <a:endParaRPr/>
          </a:p>
        </p:txBody>
      </p:sp>
      <p:sp>
        <p:nvSpPr>
          <p:cNvPr id="620" name="Google Shape;620;p94"/>
          <p:cNvSpPr txBox="1"/>
          <p:nvPr>
            <p:ph idx="1" type="body"/>
          </p:nvPr>
        </p:nvSpPr>
        <p:spPr>
          <a:xfrm>
            <a:off x="358775" y="951310"/>
            <a:ext cx="4038600" cy="339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Dashboard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APIs Structure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Organisations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Groups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Roles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Streams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Observations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Time series aggregation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Stream metadata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Platforms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1" name="Google Shape;621;p94"/>
          <p:cNvSpPr txBox="1"/>
          <p:nvPr>
            <p:ph idx="2" type="body"/>
          </p:nvPr>
        </p:nvSpPr>
        <p:spPr>
          <a:xfrm>
            <a:off x="4781550" y="951310"/>
            <a:ext cx="4038600" cy="339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Grids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Models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Documents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Workflows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Jobs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Schedules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Shares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Collections</a:t>
            </a:r>
            <a:endParaRPr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95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Section 3: A gridded data workflow</a:t>
            </a:r>
            <a:endParaRPr/>
          </a:p>
        </p:txBody>
      </p:sp>
      <p:sp>
        <p:nvSpPr>
          <p:cNvPr id="627" name="Google Shape;627;p95"/>
          <p:cNvSpPr txBox="1"/>
          <p:nvPr>
            <p:ph idx="1" type="body"/>
          </p:nvPr>
        </p:nvSpPr>
        <p:spPr>
          <a:xfrm>
            <a:off x="358778" y="951311"/>
            <a:ext cx="8461500" cy="3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New Senaps concepts:</a:t>
            </a:r>
            <a:endParaRPr/>
          </a:p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Grids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Code Walk through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9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Gridded Data in Senaps</a:t>
            </a:r>
            <a:endParaRPr/>
          </a:p>
        </p:txBody>
      </p:sp>
      <p:sp>
        <p:nvSpPr>
          <p:cNvPr id="633" name="Google Shape;633;p9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 u="sng">
                <a:solidFill>
                  <a:schemeClr val="hlink"/>
                </a:solidFill>
                <a:hlinkClick r:id="rId3"/>
              </a:rPr>
              <a:t>netCDF</a:t>
            </a:r>
            <a:r>
              <a:rPr lang="en-GB" sz="1800"/>
              <a:t>-CF multidimensional array geospatial data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Hosted by </a:t>
            </a:r>
            <a:r>
              <a:rPr lang="en-GB" sz="1800" u="sng">
                <a:solidFill>
                  <a:schemeClr val="hlink"/>
                </a:solidFill>
                <a:hlinkClick r:id="rId4"/>
              </a:rPr>
              <a:t>THREDDS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THREDDS provides a suit of APIs:</a:t>
            </a:r>
            <a:endParaRPr sz="1800"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OpenDAP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NetCDFSubSetService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WMS, WCS, etc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Senaps provides the TDM API to Upload new netCDF to THREDDS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Senaps authorisation model has been applied to Gridded data services</a:t>
            </a:r>
            <a:endParaRPr sz="1800"/>
          </a:p>
        </p:txBody>
      </p:sp>
      <p:pic>
        <p:nvPicPr>
          <p:cNvPr id="634" name="Google Shape;634;p96"/>
          <p:cNvPicPr preferRelativeResize="0"/>
          <p:nvPr/>
        </p:nvPicPr>
        <p:blipFill rotWithShape="1">
          <a:blip r:embed="rId5">
            <a:alphaModFix/>
          </a:blip>
          <a:srcRect b="5060" l="0" r="0" t="0"/>
          <a:stretch/>
        </p:blipFill>
        <p:spPr>
          <a:xfrm>
            <a:off x="5940950" y="1017725"/>
            <a:ext cx="2891350" cy="2144575"/>
          </a:xfrm>
          <a:prstGeom prst="rect">
            <a:avLst/>
          </a:prstGeom>
          <a:noFill/>
          <a:ln>
            <a:noFill/>
          </a:ln>
        </p:spPr>
      </p:pic>
      <p:sp>
        <p:nvSpPr>
          <p:cNvPr id="635" name="Google Shape;635;p96"/>
          <p:cNvSpPr txBox="1"/>
          <p:nvPr/>
        </p:nvSpPr>
        <p:spPr>
          <a:xfrm>
            <a:off x="7178200" y="3162300"/>
            <a:ext cx="1851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/>
              <a:t>animation of surface temperature from BoM ADFD</a:t>
            </a:r>
            <a:endParaRPr sz="100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9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 simple gridded data workflow</a:t>
            </a:r>
            <a:endParaRPr/>
          </a:p>
        </p:txBody>
      </p:sp>
      <p:sp>
        <p:nvSpPr>
          <p:cNvPr id="641" name="Google Shape;641;p9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Reads a netCDF dataset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-GB"/>
              <a:t>Uses opendap API to download entire dataset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Writes a netCDF dataset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-GB"/>
              <a:t>Uses Senaps TDM API to upload new dataset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42" name="Google Shape;642;p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5013" y="3386138"/>
            <a:ext cx="4772025" cy="88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9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Create a Grid Dataset</a:t>
            </a:r>
            <a:endParaRPr/>
          </a:p>
        </p:txBody>
      </p:sp>
      <p:sp>
        <p:nvSpPr>
          <p:cNvPr id="648" name="Google Shape;648;p9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A grid dataset must exist before it can be used in a model/workflow.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Run the script in ./examples/create-empty-grid/create_grid.py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Use the dataset path &lt;ident&gt;_test_grid.nc</a:t>
            </a:r>
            <a:endParaRPr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99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Milestone 3a: Exercise: Gridded Data Workflow</a:t>
            </a:r>
            <a:endParaRPr/>
          </a:p>
        </p:txBody>
      </p:sp>
      <p:sp>
        <p:nvSpPr>
          <p:cNvPr id="654" name="Google Shape;654;p99"/>
          <p:cNvSpPr txBox="1"/>
          <p:nvPr>
            <p:ph idx="1" type="body"/>
          </p:nvPr>
        </p:nvSpPr>
        <p:spPr>
          <a:xfrm>
            <a:off x="228600" y="1390650"/>
            <a:ext cx="8591700" cy="321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/>
              <a:t>Steps:</a:t>
            </a:r>
            <a:endParaRPr sz="1400"/>
          </a:p>
          <a:p>
            <a:pPr indent="-317500" lvl="0" marL="457200" rtl="0" algn="l">
              <a:spcBef>
                <a:spcPts val="60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In milestone3a.[R|py] set the TEST_OUTPUT_GRID_ID  dataset to your new grid id (&lt;ident&gt;_test_grid.nc)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Run test_model in python or R locally.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Modify modelid in manifest.json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Modify modelid in code (function name in R, @model(‘&lt;ident&gt;_gridded_example’) annotation in Python)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Archive model, upload model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Create workflow via dashboard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b="1" lang="en-GB" sz="1400"/>
              <a:t>input-grid_node</a:t>
            </a:r>
            <a:r>
              <a:rPr lang="en-GB" sz="1400"/>
              <a:t>: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      Catalog: </a:t>
            </a:r>
            <a:r>
              <a:rPr b="1" lang="en-GB" sz="1400"/>
              <a:t>https://senaps.io/thredds/catalog.xml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      Dataset: </a:t>
            </a:r>
            <a:r>
              <a:rPr b="1" lang="en-GB" sz="1400"/>
              <a:t>sandbox/sresa1b_ncar_ccsm3-example.nc</a:t>
            </a:r>
            <a:endParaRPr b="1"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b="1" lang="en-GB" sz="1400"/>
              <a:t>output-grid_node</a:t>
            </a:r>
            <a:r>
              <a:rPr lang="en-GB" sz="1400"/>
              <a:t>: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      Catalog: </a:t>
            </a:r>
            <a:r>
              <a:rPr b="1" lang="en-GB" sz="1400"/>
              <a:t>https://senaps.io/thredds/catalog.xml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      Dataset: </a:t>
            </a:r>
            <a:r>
              <a:rPr b="1" lang="en-GB" sz="1400"/>
              <a:t>sandbox/test/&lt;ident&gt;_test_grid.nc  (replace &lt;ident&gt; with your own ident)</a:t>
            </a:r>
            <a:endParaRPr b="1"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-GB" sz="1400"/>
              <a:t>NOTE: The output netCDF file needs to exist.</a:t>
            </a:r>
            <a:endParaRPr b="1"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Python: </a:t>
            </a:r>
            <a:r>
              <a:rPr lang="en-GB" sz="1400" u="sng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https://bitbucket.csiro.au/projects/SC/repos/senaps-workshop/browse/senaps-workshop-python/milestone3</a:t>
            </a:r>
            <a:endParaRPr sz="1400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R: For this exercise we will use the python implementation</a:t>
            </a:r>
            <a:endParaRPr sz="180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9" name="Google Shape;659;p100"/>
          <p:cNvPicPr preferRelativeResize="0"/>
          <p:nvPr/>
        </p:nvPicPr>
        <p:blipFill rotWithShape="1">
          <a:blip r:embed="rId3">
            <a:alphaModFix/>
          </a:blip>
          <a:srcRect b="5643" l="5464" r="0" t="4209"/>
          <a:stretch/>
        </p:blipFill>
        <p:spPr>
          <a:xfrm>
            <a:off x="2972125" y="1609725"/>
            <a:ext cx="2009450" cy="3097125"/>
          </a:xfrm>
          <a:prstGeom prst="rect">
            <a:avLst/>
          </a:prstGeom>
          <a:noFill/>
          <a:ln>
            <a:noFill/>
          </a:ln>
        </p:spPr>
      </p:pic>
      <p:sp>
        <p:nvSpPr>
          <p:cNvPr id="660" name="Google Shape;660;p10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drill_grid example workflow</a:t>
            </a:r>
            <a:endParaRPr/>
          </a:p>
        </p:txBody>
      </p:sp>
      <p:pic>
        <p:nvPicPr>
          <p:cNvPr id="661" name="Google Shape;661;p1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7950" y="1563888"/>
            <a:ext cx="1625112" cy="1625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" name="Google Shape;662;p10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62149" y="2697113"/>
            <a:ext cx="247325" cy="336775"/>
          </a:xfrm>
          <a:prstGeom prst="rect">
            <a:avLst/>
          </a:prstGeom>
          <a:noFill/>
          <a:ln>
            <a:noFill/>
          </a:ln>
        </p:spPr>
      </p:pic>
      <p:sp>
        <p:nvSpPr>
          <p:cNvPr id="663" name="Google Shape;663;p100"/>
          <p:cNvSpPr txBox="1"/>
          <p:nvPr/>
        </p:nvSpPr>
        <p:spPr>
          <a:xfrm>
            <a:off x="0" y="3735150"/>
            <a:ext cx="4181400" cy="9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/>
              <a:t>‘Location_node’: </a:t>
            </a:r>
            <a:r>
              <a:rPr lang="en-GB" sz="1000">
                <a:solidFill>
                  <a:srgbClr val="333333"/>
                </a:solidFill>
                <a:highlight>
                  <a:srgbClr val="F0F0F0"/>
                </a:highlight>
                <a:latin typeface="Courier New"/>
                <a:ea typeface="Courier New"/>
                <a:cs typeface="Courier New"/>
                <a:sym typeface="Courier New"/>
              </a:rPr>
              <a:t>POINT ( 147.0 -42.0 )</a:t>
            </a:r>
            <a:endParaRPr sz="1000">
              <a:solidFill>
                <a:srgbClr val="333333"/>
              </a:solidFill>
              <a:highlight>
                <a:srgbClr val="F0F0F0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/>
              <a:t>‘variable_node’:</a:t>
            </a:r>
            <a:r>
              <a:rPr lang="en-GB"/>
              <a:t> </a:t>
            </a:r>
            <a:r>
              <a:rPr lang="en-GB" sz="1000">
                <a:solidFill>
                  <a:srgbClr val="333333"/>
                </a:solidFill>
                <a:highlight>
                  <a:srgbClr val="F0F0F0"/>
                </a:highlight>
                <a:latin typeface="Courier New"/>
                <a:ea typeface="Courier New"/>
                <a:cs typeface="Courier New"/>
                <a:sym typeface="Courier New"/>
              </a:rPr>
              <a:t>T_SFC</a:t>
            </a:r>
            <a:endParaRPr sz="1000">
              <a:solidFill>
                <a:srgbClr val="333333"/>
              </a:solidFill>
              <a:highlight>
                <a:srgbClr val="F0F0F0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4" name="Google Shape;664;p100"/>
          <p:cNvSpPr txBox="1"/>
          <p:nvPr/>
        </p:nvSpPr>
        <p:spPr>
          <a:xfrm>
            <a:off x="114300" y="1190725"/>
            <a:ext cx="5393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/>
              <a:t>‘grid_node’ dataset: </a:t>
            </a:r>
            <a:r>
              <a:rPr lang="en-GB" sz="1200">
                <a:latin typeface="Courier New"/>
                <a:ea typeface="Courier New"/>
                <a:cs typeface="Courier New"/>
                <a:sym typeface="Courier New"/>
              </a:rPr>
              <a:t>/csiro/BoM_ADFD/latest</a:t>
            </a:r>
            <a:r>
              <a:rPr lang="en-GB" sz="1000">
                <a:solidFill>
                  <a:srgbClr val="333333"/>
                </a:solidFill>
                <a:highlight>
                  <a:srgbClr val="F0F0F0"/>
                </a:highlight>
                <a:latin typeface="Courier New"/>
                <a:ea typeface="Courier New"/>
                <a:cs typeface="Courier New"/>
                <a:sym typeface="Courier New"/>
              </a:rPr>
              <a:t>/IDZ71000_AUS_T_SFC.nc</a:t>
            </a:r>
            <a:endParaRPr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665" name="Google Shape;665;p10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62600" y="1910337"/>
            <a:ext cx="4181401" cy="2300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p101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Milestone 3b: Use drill_grid </a:t>
            </a:r>
            <a:endParaRPr/>
          </a:p>
        </p:txBody>
      </p:sp>
      <p:sp>
        <p:nvSpPr>
          <p:cNvPr id="671" name="Google Shape;671;p101"/>
          <p:cNvSpPr txBox="1"/>
          <p:nvPr>
            <p:ph idx="1" type="body"/>
          </p:nvPr>
        </p:nvSpPr>
        <p:spPr>
          <a:xfrm>
            <a:off x="341250" y="884625"/>
            <a:ext cx="8461500" cy="411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Steps:</a:t>
            </a:r>
            <a:endParaRPr sz="1400"/>
          </a:p>
          <a:p>
            <a:pPr indent="-317500" lvl="0" marL="457200" rtl="0" algn="l">
              <a:spcBef>
                <a:spcPts val="60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Look at drill_grid python code: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-"/>
            </a:pPr>
            <a:r>
              <a:rPr lang="en-GB" sz="1400" u="sng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https://bitbucket.csiro.au/projects/SC/repos/model-stdlib/browse/drill_grid/model.py</a:t>
            </a:r>
            <a:endParaRPr sz="1400">
              <a:solidFill>
                <a:schemeClr val="accent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Create a drill grid workflow via the dashboard.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-"/>
            </a:pPr>
            <a:r>
              <a:rPr lang="en-GB" sz="1400" u="sng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</a:t>
            </a:r>
            <a:r>
              <a:rPr lang="en-GB" sz="1400" u="sng">
                <a:solidFill>
                  <a:schemeClr val="accent1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senaps.io</a:t>
            </a:r>
            <a:r>
              <a:rPr lang="en-GB" sz="1400" u="sng">
                <a:solidFill>
                  <a:schemeClr val="accent1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/dashboard/#/app/model/detail/drill_grid</a:t>
            </a:r>
            <a:r>
              <a:rPr lang="en-GB" sz="1400">
                <a:solidFill>
                  <a:schemeClr val="accent1"/>
                </a:solidFill>
              </a:rPr>
              <a:t> </a:t>
            </a:r>
            <a:r>
              <a:rPr lang="en-GB" sz="1400">
                <a:solidFill>
                  <a:srgbClr val="FFFFFF"/>
                </a:solidFill>
              </a:rPr>
              <a:t>-&gt; ‘Create Workflow’</a:t>
            </a:r>
            <a:endParaRPr sz="1400">
              <a:solidFill>
                <a:srgbClr val="FFFFFF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Set org to </a:t>
            </a:r>
            <a:r>
              <a:rPr lang="en-GB" sz="1400">
                <a:solidFill>
                  <a:schemeClr val="accent1"/>
                </a:solidFill>
              </a:rPr>
              <a:t>‘sandbox’ </a:t>
            </a:r>
            <a:r>
              <a:rPr lang="en-GB" sz="1400"/>
              <a:t>and add the</a:t>
            </a:r>
            <a:r>
              <a:rPr lang="en-GB" sz="1400">
                <a:solidFill>
                  <a:schemeClr val="accent1"/>
                </a:solidFill>
              </a:rPr>
              <a:t> ‘senaps_workshop’ </a:t>
            </a:r>
            <a:r>
              <a:rPr lang="en-GB" sz="1400"/>
              <a:t>group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Location_node value: ‘POINT ( xxx.x yyy.y )’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grid_node:</a:t>
            </a:r>
            <a:endParaRPr sz="1400"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Catalog: </a:t>
            </a:r>
            <a:r>
              <a:rPr lang="en-GB" sz="1400">
                <a:solidFill>
                  <a:schemeClr val="accent1"/>
                </a:solidFill>
              </a:rPr>
              <a:t>‘</a:t>
            </a:r>
            <a:r>
              <a:rPr lang="en-GB" sz="1400" u="sng">
                <a:solidFill>
                  <a:schemeClr val="accent1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</a:t>
            </a:r>
            <a:r>
              <a:rPr lang="en-GB" sz="1400" u="sng">
                <a:solidFill>
                  <a:schemeClr val="accent1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senaps.io</a:t>
            </a:r>
            <a:r>
              <a:rPr lang="en-GB" sz="1400" u="sng">
                <a:solidFill>
                  <a:schemeClr val="accent1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/thredds/catalog.xml</a:t>
            </a:r>
            <a:r>
              <a:rPr lang="en-GB" sz="1400">
                <a:solidFill>
                  <a:schemeClr val="accent1"/>
                </a:solidFill>
              </a:rPr>
              <a:t>’ </a:t>
            </a:r>
            <a:endParaRPr sz="1400">
              <a:solidFill>
                <a:schemeClr val="accent1"/>
              </a:solidFill>
            </a:endParaRPr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Dataset: </a:t>
            </a:r>
            <a:r>
              <a:rPr lang="en-GB" sz="14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’</a:t>
            </a:r>
            <a:r>
              <a:rPr lang="en-GB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/csiro/BoM_ADFD/latest</a:t>
            </a:r>
            <a:r>
              <a:rPr lang="en-GB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/IDZ71000_AUS_T_SFC.nc</a:t>
            </a:r>
            <a:r>
              <a:rPr lang="en-GB" sz="14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’</a:t>
            </a:r>
            <a:endParaRPr sz="140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variable_node </a:t>
            </a:r>
            <a:r>
              <a:rPr lang="en-GB" sz="1400"/>
              <a:t> value: ‘T_SFC’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stream_node streamid : &lt;ident&gt;_test_stream (created earlier)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DELETE start_node, end_node, duration_node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DELETE connections for start_node, end_node and duration_node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Click Run!, monitor jobs status and check output stream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Name confusion: Senaps, Conflux, Senaps-LAND, SensorCloud?</a:t>
            </a:r>
            <a:endParaRPr/>
          </a:p>
        </p:txBody>
      </p:sp>
      <p:sp>
        <p:nvSpPr>
          <p:cNvPr id="194" name="Google Shape;194;p39"/>
          <p:cNvSpPr txBox="1"/>
          <p:nvPr>
            <p:ph idx="1" type="body"/>
          </p:nvPr>
        </p:nvSpPr>
        <p:spPr>
          <a:xfrm>
            <a:off x="311700" y="1728000"/>
            <a:ext cx="8520600" cy="28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Conflux - superseded name replaced with Senaps-LAND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SensorCloud - internal codename for one sub-system of Senaps.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Senaps-LAND - Senaps + Land sector ANalytics and Data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Senaps - domain agnostic cloud based software platform.</a:t>
            </a:r>
            <a:endParaRPr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5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102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More complex workflows</a:t>
            </a:r>
            <a:endParaRPr/>
          </a:p>
        </p:txBody>
      </p:sp>
      <p:sp>
        <p:nvSpPr>
          <p:cNvPr id="677" name="Google Shape;677;p102"/>
          <p:cNvSpPr txBox="1"/>
          <p:nvPr>
            <p:ph idx="1" type="body"/>
          </p:nvPr>
        </p:nvSpPr>
        <p:spPr>
          <a:xfrm>
            <a:off x="341253" y="1028286"/>
            <a:ext cx="8461500" cy="3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Weather together example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-GB"/>
              <a:t>Chaining models together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DairyMod example: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-GB"/>
              <a:t>Executing processes outside python context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103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Topics covered so far</a:t>
            </a:r>
            <a:endParaRPr/>
          </a:p>
        </p:txBody>
      </p:sp>
      <p:sp>
        <p:nvSpPr>
          <p:cNvPr id="683" name="Google Shape;683;p103"/>
          <p:cNvSpPr txBox="1"/>
          <p:nvPr>
            <p:ph idx="1" type="body"/>
          </p:nvPr>
        </p:nvSpPr>
        <p:spPr>
          <a:xfrm>
            <a:off x="358775" y="951310"/>
            <a:ext cx="4038600" cy="339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Dashboard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APIs Structure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Organisations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Groups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Roles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Streams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Observations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Time series aggregation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Stream metadata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Platforms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4" name="Google Shape;684;p103"/>
          <p:cNvSpPr txBox="1"/>
          <p:nvPr>
            <p:ph idx="2" type="body"/>
          </p:nvPr>
        </p:nvSpPr>
        <p:spPr>
          <a:xfrm>
            <a:off x="4781550" y="951310"/>
            <a:ext cx="4038600" cy="339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Grids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Models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Documents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Workflows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Jobs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Schedules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Shares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-GB"/>
              <a:t>Collections</a:t>
            </a:r>
            <a:endParaRPr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10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Stream metadata</a:t>
            </a:r>
            <a:endParaRPr/>
          </a:p>
        </p:txBody>
      </p:sp>
      <p:sp>
        <p:nvSpPr>
          <p:cNvPr id="690" name="Google Shape;690;p104"/>
          <p:cNvSpPr txBox="1"/>
          <p:nvPr>
            <p:ph idx="1" type="body"/>
          </p:nvPr>
        </p:nvSpPr>
        <p:spPr>
          <a:xfrm>
            <a:off x="311700" y="1152475"/>
            <a:ext cx="8520600" cy="370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Simple but opinionated model:</a:t>
            </a:r>
            <a:endParaRPr sz="1800"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Location (named coordinates)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Sample period (as ISO8601 Duration in API)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How long between measurements?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Reporting period (as ISO8601 Duration in API)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How long between updates? 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Observed property and Unit of Measure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Linked to controlled vocabulary (</a:t>
            </a:r>
            <a:r>
              <a:rPr lang="en-GB" sz="1800" u="sng">
                <a:solidFill>
                  <a:schemeClr val="hlink"/>
                </a:solidFill>
                <a:hlinkClick r:id="rId3"/>
              </a:rPr>
              <a:t>http://registry.it.csiro.au/</a:t>
            </a:r>
            <a:r>
              <a:rPr lang="en-GB" sz="1800"/>
              <a:t>)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Users can’t add terms (must refer to Senaps team)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Interpolation type (uri)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Used to provide basic aggregation and alignment information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Definitions in </a:t>
            </a:r>
            <a:r>
              <a:rPr lang="en-GB" sz="1800" u="sng">
                <a:solidFill>
                  <a:schemeClr val="hlink"/>
                </a:solidFill>
                <a:hlinkClick r:id="rId4"/>
              </a:rPr>
              <a:t>WaterML2 Part 1</a:t>
            </a:r>
            <a:endParaRPr sz="180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10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Section 4: More on Sensor Data API</a:t>
            </a:r>
            <a:endParaRPr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9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p10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Scalar stream metadata</a:t>
            </a:r>
            <a:endParaRPr/>
          </a:p>
        </p:txBody>
      </p:sp>
      <p:sp>
        <p:nvSpPr>
          <p:cNvPr id="701" name="Google Shape;701;p10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02" name="Google Shape;702;p106"/>
          <p:cNvPicPr preferRelativeResize="0"/>
          <p:nvPr/>
        </p:nvPicPr>
        <p:blipFill rotWithShape="1">
          <a:blip r:embed="rId3">
            <a:alphaModFix/>
          </a:blip>
          <a:srcRect b="31709" l="0" r="0" t="26545"/>
          <a:stretch/>
        </p:blipFill>
        <p:spPr>
          <a:xfrm>
            <a:off x="311700" y="1152475"/>
            <a:ext cx="8336433" cy="341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6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10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Vector stream metadata</a:t>
            </a:r>
            <a:endParaRPr/>
          </a:p>
        </p:txBody>
      </p:sp>
      <p:sp>
        <p:nvSpPr>
          <p:cNvPr id="708" name="Google Shape;708;p10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09" name="Google Shape;709;p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074175"/>
            <a:ext cx="9144000" cy="357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3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108"/>
          <p:cNvSpPr txBox="1"/>
          <p:nvPr>
            <p:ph type="title"/>
          </p:nvPr>
        </p:nvSpPr>
        <p:spPr>
          <a:xfrm>
            <a:off x="400050" y="167875"/>
            <a:ext cx="79914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API requests without client libraries</a:t>
            </a:r>
            <a:endParaRPr/>
          </a:p>
        </p:txBody>
      </p:sp>
      <p:sp>
        <p:nvSpPr>
          <p:cNvPr id="715" name="Google Shape;715;p108"/>
          <p:cNvSpPr txBox="1"/>
          <p:nvPr>
            <p:ph idx="1" type="body"/>
          </p:nvPr>
        </p:nvSpPr>
        <p:spPr>
          <a:xfrm>
            <a:off x="285750" y="1307825"/>
            <a:ext cx="3895800" cy="2030100"/>
          </a:xfrm>
          <a:prstGeom prst="rect">
            <a:avLst/>
          </a:prstGeom>
          <a:solidFill>
            <a:srgbClr val="434343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50">
                <a:solidFill>
                  <a:srgbClr val="CC7832"/>
                </a:solidFill>
                <a:latin typeface="Arial"/>
                <a:ea typeface="Arial"/>
                <a:cs typeface="Arial"/>
                <a:sym typeface="Arial"/>
              </a:rPr>
              <a:t>import </a:t>
            </a:r>
            <a:r>
              <a:rPr lang="en-GB" sz="1150">
                <a:solidFill>
                  <a:srgbClr val="A9B7C6"/>
                </a:solidFill>
                <a:latin typeface="Arial"/>
                <a:ea typeface="Arial"/>
                <a:cs typeface="Arial"/>
                <a:sym typeface="Arial"/>
              </a:rPr>
              <a:t>requests</a:t>
            </a:r>
            <a:r>
              <a:rPr lang="en-GB" sz="1150">
                <a:solidFill>
                  <a:srgbClr val="CC783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50">
                <a:solidFill>
                  <a:srgbClr val="A9B7C6"/>
                </a:solidFill>
                <a:latin typeface="Arial"/>
                <a:ea typeface="Arial"/>
                <a:cs typeface="Arial"/>
                <a:sym typeface="Arial"/>
              </a:rPr>
              <a:t>json</a:t>
            </a:r>
            <a:endParaRPr sz="1150">
              <a:solidFill>
                <a:srgbClr val="A9B7C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50">
                <a:solidFill>
                  <a:srgbClr val="A9B7C6"/>
                </a:solidFill>
                <a:latin typeface="Arial"/>
                <a:ea typeface="Arial"/>
                <a:cs typeface="Arial"/>
                <a:sym typeface="Arial"/>
              </a:rPr>
              <a:t>r = requests.get(</a:t>
            </a:r>
            <a:r>
              <a:rPr lang="en-GB" sz="1150">
                <a:solidFill>
                  <a:srgbClr val="A5C261"/>
                </a:solidFill>
                <a:latin typeface="Arial"/>
                <a:ea typeface="Arial"/>
                <a:cs typeface="Arial"/>
                <a:sym typeface="Arial"/>
              </a:rPr>
              <a:t>'https://</a:t>
            </a:r>
            <a:r>
              <a:rPr lang="en-GB" sz="1150">
                <a:solidFill>
                  <a:srgbClr val="A5C261"/>
                </a:solidFill>
                <a:latin typeface="Arial"/>
                <a:ea typeface="Arial"/>
                <a:cs typeface="Arial"/>
                <a:sym typeface="Arial"/>
              </a:rPr>
              <a:t>senaps.io</a:t>
            </a:r>
            <a:r>
              <a:rPr lang="en-GB" sz="1150">
                <a:solidFill>
                  <a:srgbClr val="A5C261"/>
                </a:solidFill>
                <a:latin typeface="Arial"/>
                <a:ea typeface="Arial"/>
                <a:cs typeface="Arial"/>
                <a:sym typeface="Arial"/>
              </a:rPr>
              <a:t>' </a:t>
            </a:r>
            <a:r>
              <a:rPr lang="en-GB" sz="1150">
                <a:solidFill>
                  <a:srgbClr val="A9B7C6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  <a:endParaRPr sz="1150">
              <a:solidFill>
                <a:srgbClr val="A9B7C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50">
                <a:solidFill>
                  <a:srgbClr val="A9B7C6"/>
                </a:solidFill>
                <a:latin typeface="Arial"/>
                <a:ea typeface="Arial"/>
                <a:cs typeface="Arial"/>
                <a:sym typeface="Arial"/>
              </a:rPr>
              <a:t>                </a:t>
            </a:r>
            <a:r>
              <a:rPr lang="en-GB" sz="1150">
                <a:solidFill>
                  <a:srgbClr val="A5C261"/>
                </a:solidFill>
                <a:latin typeface="Arial"/>
                <a:ea typeface="Arial"/>
                <a:cs typeface="Arial"/>
                <a:sym typeface="Arial"/>
              </a:rPr>
              <a:t>'/api/sensor/v2/streams?' </a:t>
            </a:r>
            <a:r>
              <a:rPr lang="en-GB" sz="1150">
                <a:solidFill>
                  <a:srgbClr val="A9B7C6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  <a:endParaRPr sz="1150">
              <a:solidFill>
                <a:srgbClr val="A9B7C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50">
                <a:solidFill>
                  <a:srgbClr val="A9B7C6"/>
                </a:solidFill>
                <a:latin typeface="Arial"/>
                <a:ea typeface="Arial"/>
                <a:cs typeface="Arial"/>
                <a:sym typeface="Arial"/>
              </a:rPr>
              <a:t>              </a:t>
            </a:r>
            <a:r>
              <a:rPr lang="en-GB" sz="1150">
                <a:solidFill>
                  <a:srgbClr val="A5C261"/>
                </a:solidFill>
                <a:latin typeface="Arial"/>
                <a:ea typeface="Arial"/>
                <a:cs typeface="Arial"/>
                <a:sym typeface="Arial"/>
              </a:rPr>
              <a:t>'apikey=a79zjCV9fy1j1UqgsdFvH1f2kDzxcLnO'</a:t>
            </a:r>
            <a:r>
              <a:rPr lang="en-GB" sz="1150">
                <a:solidFill>
                  <a:srgbClr val="A9B7C6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i="1" sz="1150">
              <a:solidFill>
                <a:srgbClr val="A8C02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50">
                <a:solidFill>
                  <a:srgbClr val="A9B7C6"/>
                </a:solidFill>
                <a:latin typeface="Arial"/>
                <a:ea typeface="Arial"/>
                <a:cs typeface="Arial"/>
                <a:sym typeface="Arial"/>
              </a:rPr>
              <a:t>j = json.loads(r.text)</a:t>
            </a:r>
            <a:endParaRPr sz="1150">
              <a:solidFill>
                <a:srgbClr val="A9B7C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50">
                <a:solidFill>
                  <a:srgbClr val="A9B7C6"/>
                </a:solidFill>
                <a:latin typeface="Arial"/>
                <a:ea typeface="Arial"/>
                <a:cs typeface="Arial"/>
                <a:sym typeface="Arial"/>
              </a:rPr>
              <a:t>streams = j[</a:t>
            </a:r>
            <a:r>
              <a:rPr lang="en-GB" sz="1150">
                <a:solidFill>
                  <a:srgbClr val="A5C261"/>
                </a:solidFill>
                <a:latin typeface="Arial"/>
                <a:ea typeface="Arial"/>
                <a:cs typeface="Arial"/>
                <a:sym typeface="Arial"/>
              </a:rPr>
              <a:t>'_embedded'</a:t>
            </a:r>
            <a:r>
              <a:rPr lang="en-GB" sz="1150">
                <a:solidFill>
                  <a:srgbClr val="A9B7C6"/>
                </a:solidFill>
                <a:latin typeface="Arial"/>
                <a:ea typeface="Arial"/>
                <a:cs typeface="Arial"/>
                <a:sym typeface="Arial"/>
              </a:rPr>
              <a:t>][</a:t>
            </a:r>
            <a:r>
              <a:rPr lang="en-GB" sz="1150">
                <a:solidFill>
                  <a:srgbClr val="A5C261"/>
                </a:solidFill>
                <a:latin typeface="Arial"/>
                <a:ea typeface="Arial"/>
                <a:cs typeface="Arial"/>
                <a:sym typeface="Arial"/>
              </a:rPr>
              <a:t>'streams'</a:t>
            </a:r>
            <a:r>
              <a:rPr lang="en-GB" sz="1150">
                <a:solidFill>
                  <a:srgbClr val="A9B7C6"/>
                </a:solidFill>
                <a:latin typeface="Arial"/>
                <a:ea typeface="Arial"/>
                <a:cs typeface="Arial"/>
                <a:sym typeface="Arial"/>
              </a:rPr>
              <a:t>]</a:t>
            </a:r>
            <a:endParaRPr sz="1150">
              <a:solidFill>
                <a:srgbClr val="A9B7C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50">
                <a:solidFill>
                  <a:srgbClr val="CC7832"/>
                </a:solidFill>
                <a:latin typeface="Arial"/>
                <a:ea typeface="Arial"/>
                <a:cs typeface="Arial"/>
                <a:sym typeface="Arial"/>
              </a:rPr>
              <a:t>for </a:t>
            </a:r>
            <a:r>
              <a:rPr lang="en-GB" sz="1150">
                <a:solidFill>
                  <a:srgbClr val="A9B7C6"/>
                </a:solidFill>
                <a:latin typeface="Arial"/>
                <a:ea typeface="Arial"/>
                <a:cs typeface="Arial"/>
                <a:sym typeface="Arial"/>
              </a:rPr>
              <a:t>s </a:t>
            </a:r>
            <a:r>
              <a:rPr lang="en-GB" sz="1150">
                <a:solidFill>
                  <a:srgbClr val="CC7832"/>
                </a:solidFill>
                <a:latin typeface="Arial"/>
                <a:ea typeface="Arial"/>
                <a:cs typeface="Arial"/>
                <a:sym typeface="Arial"/>
              </a:rPr>
              <a:t>in </a:t>
            </a:r>
            <a:r>
              <a:rPr lang="en-GB" sz="1150">
                <a:solidFill>
                  <a:srgbClr val="A9B7C6"/>
                </a:solidFill>
                <a:latin typeface="Arial"/>
                <a:ea typeface="Arial"/>
                <a:cs typeface="Arial"/>
                <a:sym typeface="Arial"/>
              </a:rPr>
              <a:t>streams: </a:t>
            </a:r>
            <a:r>
              <a:rPr lang="en-GB" sz="1150">
                <a:solidFill>
                  <a:srgbClr val="CC7832"/>
                </a:solidFill>
                <a:latin typeface="Arial"/>
                <a:ea typeface="Arial"/>
                <a:cs typeface="Arial"/>
                <a:sym typeface="Arial"/>
              </a:rPr>
              <a:t>print</a:t>
            </a:r>
            <a:r>
              <a:rPr lang="en-GB" sz="1150">
                <a:solidFill>
                  <a:srgbClr val="A9B7C6"/>
                </a:solidFill>
                <a:latin typeface="Arial"/>
                <a:ea typeface="Arial"/>
                <a:cs typeface="Arial"/>
                <a:sym typeface="Arial"/>
              </a:rPr>
              <a:t>(s[</a:t>
            </a:r>
            <a:r>
              <a:rPr lang="en-GB" sz="1150">
                <a:solidFill>
                  <a:srgbClr val="A5C261"/>
                </a:solidFill>
                <a:latin typeface="Arial"/>
                <a:ea typeface="Arial"/>
                <a:cs typeface="Arial"/>
                <a:sym typeface="Arial"/>
              </a:rPr>
              <a:t>'id'</a:t>
            </a:r>
            <a:r>
              <a:rPr lang="en-GB" sz="1150">
                <a:solidFill>
                  <a:srgbClr val="A9B7C6"/>
                </a:solidFill>
                <a:latin typeface="Arial"/>
                <a:ea typeface="Arial"/>
                <a:cs typeface="Arial"/>
                <a:sym typeface="Arial"/>
              </a:rPr>
              <a:t>])</a:t>
            </a:r>
            <a:endParaRPr sz="1150">
              <a:solidFill>
                <a:srgbClr val="A9B7C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A9B7C6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716" name="Google Shape;716;p108"/>
          <p:cNvSpPr txBox="1"/>
          <p:nvPr>
            <p:ph idx="2" type="body"/>
          </p:nvPr>
        </p:nvSpPr>
        <p:spPr>
          <a:xfrm>
            <a:off x="4619625" y="1307825"/>
            <a:ext cx="4200600" cy="2030100"/>
          </a:xfrm>
          <a:prstGeom prst="rect">
            <a:avLst/>
          </a:prstGeom>
          <a:solidFill>
            <a:srgbClr val="434343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CCCCCC"/>
                </a:solidFill>
                <a:latin typeface="Courier New"/>
                <a:ea typeface="Courier New"/>
                <a:cs typeface="Courier New"/>
                <a:sym typeface="Courier New"/>
              </a:rPr>
              <a:t>library(httr)</a:t>
            </a:r>
            <a:endParaRPr sz="1000">
              <a:solidFill>
                <a:srgbClr val="CCCCCC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CCCCCC"/>
                </a:solidFill>
                <a:latin typeface="Courier New"/>
                <a:ea typeface="Courier New"/>
                <a:cs typeface="Courier New"/>
                <a:sym typeface="Courier New"/>
              </a:rPr>
              <a:t>r &lt;- GET(paste("https://</a:t>
            </a:r>
            <a:r>
              <a:rPr lang="en-GB" sz="1000">
                <a:solidFill>
                  <a:srgbClr val="CCCCCC"/>
                </a:solidFill>
                <a:latin typeface="Courier New"/>
                <a:ea typeface="Courier New"/>
                <a:cs typeface="Courier New"/>
                <a:sym typeface="Courier New"/>
              </a:rPr>
              <a:t>senaps.io</a:t>
            </a:r>
            <a:r>
              <a:rPr lang="en-GB" sz="1000">
                <a:solidFill>
                  <a:srgbClr val="CCCCCC"/>
                </a:solidFill>
                <a:latin typeface="Courier New"/>
                <a:ea typeface="Courier New"/>
                <a:cs typeface="Courier New"/>
                <a:sym typeface="Courier New"/>
              </a:rPr>
              <a:t>/",</a:t>
            </a:r>
            <a:endParaRPr sz="1000">
              <a:solidFill>
                <a:srgbClr val="CCCCCC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CCCCCC"/>
                </a:solidFill>
                <a:latin typeface="Courier New"/>
                <a:ea typeface="Courier New"/>
                <a:cs typeface="Courier New"/>
                <a:sym typeface="Courier New"/>
              </a:rPr>
              <a:t>               "api/sensor/v2/streams?",</a:t>
            </a:r>
            <a:endParaRPr sz="1000">
              <a:solidFill>
                <a:srgbClr val="CCCCCC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CCCCCC"/>
                </a:solidFill>
                <a:latin typeface="Courier New"/>
                <a:ea typeface="Courier New"/>
                <a:cs typeface="Courier New"/>
                <a:sym typeface="Courier New"/>
              </a:rPr>
              <a:t>      "apikey=a79zjCV9fy1j1UqgsdFvH1f2kDzxcLnO", sep=""))</a:t>
            </a:r>
            <a:endParaRPr sz="1000">
              <a:solidFill>
                <a:srgbClr val="CCCCCC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CCCCCC"/>
                </a:solidFill>
                <a:latin typeface="Courier New"/>
                <a:ea typeface="Courier New"/>
                <a:cs typeface="Courier New"/>
                <a:sym typeface="Courier New"/>
              </a:rPr>
              <a:t>j &lt;- fromJSON(content(r, as="text"))</a:t>
            </a:r>
            <a:endParaRPr sz="1000">
              <a:solidFill>
                <a:srgbClr val="CCCCCC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CCCCCC"/>
                </a:solidFill>
                <a:latin typeface="Courier New"/>
                <a:ea typeface="Courier New"/>
                <a:cs typeface="Courier New"/>
                <a:sym typeface="Courier New"/>
              </a:rPr>
              <a:t>j$'_embedded'$streams$id</a:t>
            </a:r>
            <a:endParaRPr sz="1000">
              <a:solidFill>
                <a:srgbClr val="CCCCCC"/>
              </a:solidFill>
              <a:highlight>
                <a:srgbClr val="666666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717" name="Google Shape;717;p108"/>
          <p:cNvSpPr txBox="1"/>
          <p:nvPr>
            <p:ph idx="1" type="body"/>
          </p:nvPr>
        </p:nvSpPr>
        <p:spPr>
          <a:xfrm>
            <a:off x="285750" y="3838575"/>
            <a:ext cx="8534400" cy="800400"/>
          </a:xfrm>
          <a:prstGeom prst="rect">
            <a:avLst/>
          </a:prstGeom>
          <a:solidFill>
            <a:srgbClr val="434343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$ sudo apt install curl jq </a:t>
            </a:r>
            <a:endParaRPr sz="1000">
              <a:solidFill>
                <a:srgbClr val="FFFFFF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$ curl "</a:t>
            </a:r>
            <a:r>
              <a:rPr lang="en-GB" sz="1000" u="sng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</a:t>
            </a:r>
            <a:r>
              <a:rPr lang="en-GB" sz="1000" u="sng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senaps.io</a:t>
            </a:r>
            <a:r>
              <a:rPr lang="en-GB" sz="1000" u="sng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/api/sensor/v2/streams?apikey=a79zjCV9fy1j1UqgsdFvH1f2kDzxcLnO</a:t>
            </a:r>
            <a:r>
              <a:rPr lang="en-GB" sz="10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" | jq</a:t>
            </a:r>
            <a:endParaRPr sz="1000">
              <a:solidFill>
                <a:srgbClr val="FFFFFF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8" name="Google Shape;718;p108"/>
          <p:cNvSpPr txBox="1"/>
          <p:nvPr/>
        </p:nvSpPr>
        <p:spPr>
          <a:xfrm>
            <a:off x="276225" y="914400"/>
            <a:ext cx="3895800" cy="3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Python:</a:t>
            </a:r>
            <a:endParaRPr/>
          </a:p>
        </p:txBody>
      </p:sp>
      <p:sp>
        <p:nvSpPr>
          <p:cNvPr id="719" name="Google Shape;719;p108"/>
          <p:cNvSpPr txBox="1"/>
          <p:nvPr/>
        </p:nvSpPr>
        <p:spPr>
          <a:xfrm>
            <a:off x="4619625" y="923700"/>
            <a:ext cx="42006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R:</a:t>
            </a:r>
            <a:endParaRPr/>
          </a:p>
        </p:txBody>
      </p:sp>
      <p:sp>
        <p:nvSpPr>
          <p:cNvPr id="720" name="Google Shape;720;p108"/>
          <p:cNvSpPr txBox="1"/>
          <p:nvPr/>
        </p:nvSpPr>
        <p:spPr>
          <a:xfrm>
            <a:off x="285750" y="3519375"/>
            <a:ext cx="3895800" cy="3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Linux Shell:</a:t>
            </a:r>
            <a:endParaRPr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10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Basic query filtering</a:t>
            </a:r>
            <a:endParaRPr/>
          </a:p>
        </p:txBody>
      </p:sp>
      <p:sp>
        <p:nvSpPr>
          <p:cNvPr id="726" name="Google Shape;726;p10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Most resources can be filtered by:</a:t>
            </a:r>
            <a:endParaRPr/>
          </a:p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id patterns where: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-GB"/>
              <a:t>‘*’ matches zero or more characters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-GB"/>
              <a:t>‘?’ matches exactly one character.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groupids (comma separated list)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organisationid</a:t>
            </a:r>
            <a:endParaRPr/>
          </a:p>
          <a:p>
            <a:pPr indent="0" lvl="0" marL="9144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Streams and locations can use a ‘near’ spatial filter.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110"/>
          <p:cNvSpPr txBox="1"/>
          <p:nvPr>
            <p:ph type="title"/>
          </p:nvPr>
        </p:nvSpPr>
        <p:spPr>
          <a:xfrm>
            <a:off x="311700" y="1783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Stream Temporal Aggregation</a:t>
            </a:r>
            <a:endParaRPr/>
          </a:p>
        </p:txBody>
      </p:sp>
      <p:sp>
        <p:nvSpPr>
          <p:cNvPr id="732" name="Google Shape;732;p110"/>
          <p:cNvSpPr txBox="1"/>
          <p:nvPr>
            <p:ph idx="1" type="body"/>
          </p:nvPr>
        </p:nvSpPr>
        <p:spPr>
          <a:xfrm>
            <a:off x="311700" y="990550"/>
            <a:ext cx="8520600" cy="359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Example stream:</a:t>
            </a:r>
            <a:endParaRPr sz="1800"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The Frogmore AWS stream is 15 sample period x 3.5 years.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135996 observations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>
                <a:latin typeface="Courier New"/>
                <a:ea typeface="Courier New"/>
                <a:cs typeface="Courier New"/>
                <a:sym typeface="Courier New"/>
              </a:rPr>
              <a:t>.../observations?streamid=...&amp;limit=200000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1"/>
                </a:solidFill>
              </a:rPr>
              <a:t>Downloads 6477k, 3 seconds</a:t>
            </a:r>
            <a:endParaRPr sz="1800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Using a daily aggregation (86400000 milliseconds)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>
                <a:latin typeface="Courier New"/>
                <a:ea typeface="Courier New"/>
                <a:cs typeface="Courier New"/>
                <a:sym typeface="Courier New"/>
              </a:rPr>
              <a:t>...</a:t>
            </a:r>
            <a:r>
              <a:rPr lang="en-GB" sz="1800">
                <a:latin typeface="Courier New"/>
                <a:ea typeface="Courier New"/>
                <a:cs typeface="Courier New"/>
                <a:sym typeface="Courier New"/>
              </a:rPr>
              <a:t>/aggregation?streamid=...&amp;aggperiod=86400000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1"/>
                </a:solidFill>
              </a:rPr>
              <a:t>Downloads 95k, 0.6 seconds</a:t>
            </a:r>
            <a:endParaRPr sz="1800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11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Platforms</a:t>
            </a:r>
            <a:endParaRPr/>
          </a:p>
        </p:txBody>
      </p:sp>
      <p:sp>
        <p:nvSpPr>
          <p:cNvPr id="738" name="Google Shape;738;p11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Platforms represent an asset with sensors attached. Eg. A weather station, a mooring, a sensor network node.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Platforms have:</a:t>
            </a:r>
            <a:endParaRPr/>
          </a:p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A collection of streams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Optional deployment meta-data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is included with Senaps-</a:t>
            </a:r>
            <a:r>
              <a:rPr lang="en-GB" u="sng"/>
              <a:t>LAND</a:t>
            </a:r>
            <a:r>
              <a:rPr lang="en-GB"/>
              <a:t>?</a:t>
            </a:r>
            <a:endParaRPr/>
          </a:p>
        </p:txBody>
      </p:sp>
      <p:sp>
        <p:nvSpPr>
          <p:cNvPr id="200" name="Google Shape;200;p40"/>
          <p:cNvSpPr txBox="1"/>
          <p:nvPr>
            <p:ph idx="1" type="body"/>
          </p:nvPr>
        </p:nvSpPr>
        <p:spPr>
          <a:xfrm>
            <a:off x="311700" y="11524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Models and data which will has high potential for re-use:</a:t>
            </a:r>
            <a:endParaRPr sz="1400"/>
          </a:p>
        </p:txBody>
      </p:sp>
      <p:sp>
        <p:nvSpPr>
          <p:cNvPr id="201" name="Google Shape;201;p40"/>
          <p:cNvSpPr txBox="1"/>
          <p:nvPr/>
        </p:nvSpPr>
        <p:spPr>
          <a:xfrm>
            <a:off x="409575" y="1725175"/>
            <a:ext cx="3905400" cy="286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</a:t>
            </a:r>
            <a:r>
              <a:rPr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Hosted in Senaps Data Services: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National SILO Patched Point (daily mirror)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National ADFD grid (twice daily update)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BoM AWAP Solar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Hosted on Digiscape Climate Data Portal: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BoM AWAP (daily mirror)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ADFD latest + history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ACCESS-S hindcasts</a:t>
            </a:r>
            <a:endParaRPr/>
          </a:p>
        </p:txBody>
      </p:sp>
      <p:sp>
        <p:nvSpPr>
          <p:cNvPr id="202" name="Google Shape;202;p40"/>
          <p:cNvSpPr txBox="1"/>
          <p:nvPr/>
        </p:nvSpPr>
        <p:spPr>
          <a:xfrm>
            <a:off x="4314975" y="1725175"/>
            <a:ext cx="3657600" cy="286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Models and operators:</a:t>
            </a:r>
            <a:endParaRPr/>
          </a:p>
          <a:p>
            <a:pPr indent="-317500" lvl="0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Apsim</a:t>
            </a:r>
            <a:endParaRPr/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Metfile generator</a:t>
            </a:r>
            <a:endParaRPr/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Climatology generator</a:t>
            </a:r>
            <a:endParaRPr/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Heat stress model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Future plans:</a:t>
            </a:r>
            <a:endParaRPr/>
          </a:p>
          <a:p>
            <a:pPr indent="-317500" lvl="0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Sensor data gap filling (from GBR project)</a:t>
            </a:r>
            <a:endParaRPr/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Calibration of ADFD to local weather stations (weather together)</a:t>
            </a:r>
            <a:endParaRPr/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Analytics Toolbox</a:t>
            </a:r>
            <a:endParaRPr/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C-Crop</a:t>
            </a:r>
            <a:endParaRPr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2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p11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Section 5: Authorisation and Sharing</a:t>
            </a:r>
            <a:endParaRPr/>
          </a:p>
        </p:txBody>
      </p:sp>
      <p:sp>
        <p:nvSpPr>
          <p:cNvPr id="744" name="Google Shape;744;p11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Concepts: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-GB"/>
              <a:t>Roles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-GB"/>
              <a:t>Shares/Collections</a:t>
            </a:r>
            <a:endParaRPr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Dashboard walk through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-GB"/>
              <a:t>Defining roles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-GB"/>
              <a:t>Using sharing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9" name="Google Shape;749;p113"/>
          <p:cNvGrpSpPr/>
          <p:nvPr/>
        </p:nvGrpSpPr>
        <p:grpSpPr>
          <a:xfrm>
            <a:off x="1066800" y="1273499"/>
            <a:ext cx="7372350" cy="3918861"/>
            <a:chOff x="0" y="282899"/>
            <a:chExt cx="7372350" cy="3918861"/>
          </a:xfrm>
        </p:grpSpPr>
        <p:pic>
          <p:nvPicPr>
            <p:cNvPr id="750" name="Google Shape;750;p113"/>
            <p:cNvPicPr preferRelativeResize="0"/>
            <p:nvPr/>
          </p:nvPicPr>
          <p:blipFill rotWithShape="1">
            <a:blip r:embed="rId3">
              <a:alphaModFix/>
            </a:blip>
            <a:srcRect b="25788" l="0" r="0" t="0"/>
            <a:stretch/>
          </p:blipFill>
          <p:spPr>
            <a:xfrm>
              <a:off x="0" y="282899"/>
              <a:ext cx="7372350" cy="21218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1" name="Google Shape;751;p113"/>
            <p:cNvPicPr preferRelativeResize="0"/>
            <p:nvPr/>
          </p:nvPicPr>
          <p:blipFill rotWithShape="1">
            <a:blip r:embed="rId4">
              <a:alphaModFix/>
            </a:blip>
            <a:srcRect b="8282" l="0" r="0" t="16625"/>
            <a:stretch/>
          </p:blipFill>
          <p:spPr>
            <a:xfrm>
              <a:off x="0" y="2404750"/>
              <a:ext cx="7372350" cy="179701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52" name="Google Shape;752;p113"/>
          <p:cNvSpPr txBox="1"/>
          <p:nvPr>
            <p:ph type="title"/>
          </p:nvPr>
        </p:nvSpPr>
        <p:spPr>
          <a:xfrm>
            <a:off x="130725" y="2259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Create a role for a sub-group</a:t>
            </a:r>
            <a:endParaRPr/>
          </a:p>
        </p:txBody>
      </p:sp>
      <p:sp>
        <p:nvSpPr>
          <p:cNvPr id="753" name="Google Shape;753;p113"/>
          <p:cNvSpPr txBox="1"/>
          <p:nvPr>
            <p:ph idx="1" type="body"/>
          </p:nvPr>
        </p:nvSpPr>
        <p:spPr>
          <a:xfrm>
            <a:off x="130725" y="66670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600"/>
              </a:spcBef>
              <a:spcAft>
                <a:spcPts val="0"/>
              </a:spcAft>
              <a:buSzPts val="1400"/>
              <a:buAutoNum type="arabicPeriod"/>
            </a:pPr>
            <a:r>
              <a:rPr lang="en-GB" sz="1400"/>
              <a:t>Create a group (data-&gt;groups-&gt;’Add a New Group’)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GB" sz="1400"/>
              <a:t>Create a role</a:t>
            </a:r>
            <a:endParaRPr sz="1400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1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Invite a user (new or existing)</a:t>
            </a:r>
            <a:endParaRPr/>
          </a:p>
        </p:txBody>
      </p:sp>
      <p:sp>
        <p:nvSpPr>
          <p:cNvPr id="759" name="Google Shape;759;p114"/>
          <p:cNvSpPr txBox="1"/>
          <p:nvPr>
            <p:ph idx="1" type="body"/>
          </p:nvPr>
        </p:nvSpPr>
        <p:spPr>
          <a:xfrm>
            <a:off x="311700" y="1152475"/>
            <a:ext cx="8520600" cy="53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400"/>
              <a:t>Access-&gt;Users-&gt;Invite User</a:t>
            </a:r>
            <a:endParaRPr sz="1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60" name="Google Shape;760;p1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6673" y="1762125"/>
            <a:ext cx="6970649" cy="2666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creenshot-20170908102413-734x382.png" id="765" name="Google Shape;765;p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9950" y="1026000"/>
            <a:ext cx="5724049" cy="2979000"/>
          </a:xfrm>
          <a:prstGeom prst="rect">
            <a:avLst/>
          </a:prstGeom>
          <a:noFill/>
          <a:ln>
            <a:noFill/>
          </a:ln>
        </p:spPr>
      </p:pic>
      <p:sp>
        <p:nvSpPr>
          <p:cNvPr id="766" name="Google Shape;766;p115"/>
          <p:cNvSpPr txBox="1"/>
          <p:nvPr>
            <p:ph idx="1" type="body"/>
          </p:nvPr>
        </p:nvSpPr>
        <p:spPr>
          <a:xfrm>
            <a:off x="88775" y="960300"/>
            <a:ext cx="3637200" cy="339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63600" lvl="0" marL="2160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All data streams, grids, models, workflows etc belong to </a:t>
            </a:r>
            <a:r>
              <a:rPr b="1" lang="en-GB"/>
              <a:t>one Organisation</a:t>
            </a:r>
            <a:endParaRPr b="1"/>
          </a:p>
          <a:p>
            <a:pPr indent="-63600" lvl="0" marL="2160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63600" lvl="0" marL="2160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Data streams and grids may be a member of </a:t>
            </a:r>
            <a:r>
              <a:rPr b="1" lang="en-GB"/>
              <a:t>zero or more Groups</a:t>
            </a:r>
            <a:endParaRPr b="1"/>
          </a:p>
        </p:txBody>
      </p:sp>
      <p:sp>
        <p:nvSpPr>
          <p:cNvPr id="767" name="Google Shape;767;p115"/>
          <p:cNvSpPr txBox="1"/>
          <p:nvPr/>
        </p:nvSpPr>
        <p:spPr>
          <a:xfrm>
            <a:off x="3725975" y="3482025"/>
            <a:ext cx="8460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/>
              <a:t>Stream or Grid</a:t>
            </a:r>
            <a:endParaRPr sz="100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creenshot-20170908102424-672x354.png" id="772" name="Google Shape;772;p1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80000" y="1106625"/>
            <a:ext cx="5318999" cy="2801975"/>
          </a:xfrm>
          <a:prstGeom prst="rect">
            <a:avLst/>
          </a:prstGeom>
          <a:noFill/>
          <a:ln>
            <a:noFill/>
          </a:ln>
        </p:spPr>
      </p:pic>
      <p:sp>
        <p:nvSpPr>
          <p:cNvPr id="773" name="Google Shape;773;p116"/>
          <p:cNvSpPr txBox="1"/>
          <p:nvPr>
            <p:ph idx="1" type="body"/>
          </p:nvPr>
        </p:nvSpPr>
        <p:spPr>
          <a:xfrm>
            <a:off x="259775" y="1989900"/>
            <a:ext cx="3412200" cy="116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63600" lvl="0" marL="2160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Groups can have sub-groups</a:t>
            </a:r>
            <a:endParaRPr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creenshot-20170908102435-738x508.png" id="778" name="Google Shape;778;p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83175" y="710400"/>
            <a:ext cx="5060826" cy="3483600"/>
          </a:xfrm>
          <a:prstGeom prst="rect">
            <a:avLst/>
          </a:prstGeom>
          <a:noFill/>
          <a:ln>
            <a:noFill/>
          </a:ln>
        </p:spPr>
      </p:pic>
      <p:sp>
        <p:nvSpPr>
          <p:cNvPr id="779" name="Google Shape;779;p117"/>
          <p:cNvSpPr txBox="1"/>
          <p:nvPr>
            <p:ph idx="1" type="body"/>
          </p:nvPr>
        </p:nvSpPr>
        <p:spPr>
          <a:xfrm>
            <a:off x="241775" y="1275310"/>
            <a:ext cx="4038600" cy="339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63600" lvl="0" marL="2160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Permissions are Role based.</a:t>
            </a:r>
            <a:endParaRPr/>
          </a:p>
          <a:p>
            <a:pPr indent="-63600" lvl="0" marL="2160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Here the CSIRO Manager is given an Organisation Role. This allows the user to see only CSIRO organisation data.</a:t>
            </a:r>
            <a:endParaRPr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creenshot-20170908102443-699x504.png" id="784" name="Google Shape;784;p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96200" y="864000"/>
            <a:ext cx="4447800" cy="3207000"/>
          </a:xfrm>
          <a:prstGeom prst="rect">
            <a:avLst/>
          </a:prstGeom>
          <a:noFill/>
          <a:ln>
            <a:noFill/>
          </a:ln>
        </p:spPr>
      </p:pic>
      <p:sp>
        <p:nvSpPr>
          <p:cNvPr id="785" name="Google Shape;785;p118"/>
          <p:cNvSpPr txBox="1"/>
          <p:nvPr>
            <p:ph idx="1" type="body"/>
          </p:nvPr>
        </p:nvSpPr>
        <p:spPr>
          <a:xfrm>
            <a:off x="153000" y="332998"/>
            <a:ext cx="4244400" cy="401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Similarly another user might be given an </a:t>
            </a:r>
            <a:r>
              <a:rPr b="1" lang="en-GB"/>
              <a:t>Organisation Role</a:t>
            </a:r>
            <a:r>
              <a:rPr lang="en-GB"/>
              <a:t> for </a:t>
            </a:r>
            <a:r>
              <a:rPr b="1" lang="en-GB"/>
              <a:t>Partner 1</a:t>
            </a:r>
            <a:r>
              <a:rPr lang="en-GB"/>
              <a:t>. 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Users can have multiple roles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Roles have can detailed permissions (read, write, delete of each type of object)</a:t>
            </a:r>
            <a:endParaRPr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9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creenshot-20170908102452-707x500.png" id="790" name="Google Shape;790;p1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4425" y="687175"/>
            <a:ext cx="5329575" cy="3769150"/>
          </a:xfrm>
          <a:prstGeom prst="rect">
            <a:avLst/>
          </a:prstGeom>
          <a:noFill/>
          <a:ln>
            <a:noFill/>
          </a:ln>
        </p:spPr>
      </p:pic>
      <p:sp>
        <p:nvSpPr>
          <p:cNvPr id="791" name="Google Shape;791;p119"/>
          <p:cNvSpPr txBox="1"/>
          <p:nvPr>
            <p:ph idx="1" type="body"/>
          </p:nvPr>
        </p:nvSpPr>
        <p:spPr>
          <a:xfrm>
            <a:off x="205775" y="874500"/>
            <a:ext cx="3608700" cy="333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63600" lvl="0" marL="2160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-GB"/>
              <a:t>Group roles</a:t>
            </a:r>
            <a:r>
              <a:rPr lang="en-GB"/>
              <a:t> restrict permissions to a specific group</a:t>
            </a:r>
            <a:endParaRPr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5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creenshot-20170908102500-681x367.png" id="796" name="Google Shape;796;p1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33200" y="1275450"/>
            <a:ext cx="4810800" cy="2592600"/>
          </a:xfrm>
          <a:prstGeom prst="rect">
            <a:avLst/>
          </a:prstGeom>
          <a:noFill/>
          <a:ln>
            <a:noFill/>
          </a:ln>
        </p:spPr>
      </p:pic>
      <p:sp>
        <p:nvSpPr>
          <p:cNvPr id="797" name="Google Shape;797;p120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Cross Organisation Sharing</a:t>
            </a:r>
            <a:endParaRPr/>
          </a:p>
        </p:txBody>
      </p:sp>
      <p:sp>
        <p:nvSpPr>
          <p:cNvPr id="798" name="Google Shape;798;p120"/>
          <p:cNvSpPr txBox="1"/>
          <p:nvPr>
            <p:ph idx="1" type="body"/>
          </p:nvPr>
        </p:nvSpPr>
        <p:spPr>
          <a:xfrm>
            <a:off x="241775" y="1275460"/>
            <a:ext cx="4038600" cy="339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63600" lvl="0" marL="2160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The CSIRO Manager can create a ‘</a:t>
            </a:r>
            <a:r>
              <a:rPr b="1" lang="en-GB"/>
              <a:t>Share</a:t>
            </a:r>
            <a:r>
              <a:rPr lang="en-GB"/>
              <a:t>’ effectively pushing a group into Partner 1 organisation for </a:t>
            </a:r>
            <a:r>
              <a:rPr b="1" lang="en-GB"/>
              <a:t>read-only </a:t>
            </a:r>
            <a:r>
              <a:rPr lang="en-GB"/>
              <a:t>access.</a:t>
            </a:r>
            <a:endParaRPr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creenshot-20170908102508-686x513.png" id="803" name="Google Shape;803;p1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69996" y="966575"/>
            <a:ext cx="4293000" cy="3210350"/>
          </a:xfrm>
          <a:prstGeom prst="rect">
            <a:avLst/>
          </a:prstGeom>
          <a:noFill/>
          <a:ln>
            <a:noFill/>
          </a:ln>
        </p:spPr>
      </p:pic>
      <p:sp>
        <p:nvSpPr>
          <p:cNvPr id="804" name="Google Shape;804;p121"/>
          <p:cNvSpPr txBox="1"/>
          <p:nvPr>
            <p:ph idx="1" type="body"/>
          </p:nvPr>
        </p:nvSpPr>
        <p:spPr>
          <a:xfrm>
            <a:off x="358775" y="951310"/>
            <a:ext cx="4038600" cy="339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63600" lvl="0" marL="2160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Now the user from Partner 1 can see CSIRO data.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4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is Senaps?</a:t>
            </a:r>
            <a:endParaRPr/>
          </a:p>
        </p:txBody>
      </p:sp>
      <p:sp>
        <p:nvSpPr>
          <p:cNvPr id="208" name="Google Shape;208;p4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Senaps slides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122"/>
          <p:cNvSpPr txBox="1"/>
          <p:nvPr>
            <p:ph type="title"/>
          </p:nvPr>
        </p:nvSpPr>
        <p:spPr>
          <a:xfrm>
            <a:off x="171450" y="205975"/>
            <a:ext cx="74967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Create a share (publisher -&gt; recipient)</a:t>
            </a:r>
            <a:endParaRPr/>
          </a:p>
        </p:txBody>
      </p:sp>
      <p:sp>
        <p:nvSpPr>
          <p:cNvPr id="810" name="Google Shape;810;p122"/>
          <p:cNvSpPr txBox="1"/>
          <p:nvPr>
            <p:ph idx="1" type="body"/>
          </p:nvPr>
        </p:nvSpPr>
        <p:spPr>
          <a:xfrm>
            <a:off x="358778" y="951311"/>
            <a:ext cx="8461500" cy="3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Steps:</a:t>
            </a:r>
            <a:endParaRPr/>
          </a:p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AutoNum type="arabicPeriod"/>
            </a:pPr>
            <a:r>
              <a:rPr lang="en-GB"/>
              <a:t>The recipient creates a collection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GB"/>
              <a:t>The recipient sends the collection id to the publisher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GB"/>
              <a:t>The publisher creates a share for a given group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GB"/>
              <a:t>The recipient now has read-only access to the group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GB"/>
              <a:t>Either recipient or publisher can terminate access</a:t>
            </a:r>
            <a:endParaRPr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4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Google Shape;815;p1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Section 6: Chaining and reactive workflows</a:t>
            </a:r>
            <a:endParaRPr/>
          </a:p>
        </p:txBody>
      </p:sp>
      <p:sp>
        <p:nvSpPr>
          <p:cNvPr id="816" name="Google Shape;816;p123"/>
          <p:cNvSpPr txBox="1"/>
          <p:nvPr>
            <p:ph idx="1" type="body"/>
          </p:nvPr>
        </p:nvSpPr>
        <p:spPr>
          <a:xfrm>
            <a:off x="311700" y="1152475"/>
            <a:ext cx="8520600" cy="109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If you link workflows together via a data object (stream, grid, document). Downstream workflows will be triggered automatically.</a:t>
            </a:r>
            <a:endParaRPr/>
          </a:p>
        </p:txBody>
      </p:sp>
      <p:pic>
        <p:nvPicPr>
          <p:cNvPr id="817" name="Google Shape;817;p1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600" y="2728913"/>
            <a:ext cx="3333750" cy="103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8" name="Google Shape;818;p1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05375" y="2728913"/>
            <a:ext cx="3333750" cy="1038225"/>
          </a:xfrm>
          <a:prstGeom prst="rect">
            <a:avLst/>
          </a:prstGeom>
          <a:noFill/>
          <a:ln>
            <a:noFill/>
          </a:ln>
        </p:spPr>
      </p:pic>
      <p:sp>
        <p:nvSpPr>
          <p:cNvPr id="819" name="Google Shape;819;p123"/>
          <p:cNvSpPr/>
          <p:nvPr/>
        </p:nvSpPr>
        <p:spPr>
          <a:xfrm>
            <a:off x="3209925" y="2952738"/>
            <a:ext cx="2295525" cy="200025"/>
          </a:xfrm>
          <a:custGeom>
            <a:rect b="b" l="l" r="r" t="t"/>
            <a:pathLst>
              <a:path extrusionOk="0" h="8001" w="91821">
                <a:moveTo>
                  <a:pt x="0" y="8001"/>
                </a:moveTo>
                <a:cubicBezTo>
                  <a:pt x="7620" y="6668"/>
                  <a:pt x="30417" y="64"/>
                  <a:pt x="45720" y="0"/>
                </a:cubicBezTo>
                <a:cubicBezTo>
                  <a:pt x="61024" y="-63"/>
                  <a:pt x="84138" y="6350"/>
                  <a:pt x="91821" y="7620"/>
                </a:cubicBezTo>
              </a:path>
            </a:pathLst>
          </a:custGeom>
          <a:noFill/>
          <a:ln cap="flat" cmpd="sng" w="9525">
            <a:solidFill>
              <a:schemeClr val="dk2"/>
            </a:solidFill>
            <a:prstDash val="dash"/>
            <a:round/>
            <a:headEnd len="med" w="med" type="none"/>
            <a:tailEnd len="med" w="med" type="triangle"/>
          </a:ln>
        </p:spPr>
      </p:sp>
      <p:sp>
        <p:nvSpPr>
          <p:cNvPr id="820" name="Google Shape;820;p123"/>
          <p:cNvSpPr txBox="1"/>
          <p:nvPr/>
        </p:nvSpPr>
        <p:spPr>
          <a:xfrm>
            <a:off x="2481338" y="3857750"/>
            <a:ext cx="37527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If product_node and multiplicant_node refer to the </a:t>
            </a:r>
            <a:r>
              <a:rPr b="1" lang="en-GB"/>
              <a:t>same stream</a:t>
            </a:r>
            <a:r>
              <a:rPr lang="en-GB"/>
              <a:t>, then running the left side workflow will trigger the right workflow.</a:t>
            </a:r>
            <a:endParaRPr/>
          </a:p>
        </p:txBody>
      </p:sp>
      <p:sp>
        <p:nvSpPr>
          <p:cNvPr id="821" name="Google Shape;821;p123"/>
          <p:cNvSpPr/>
          <p:nvPr/>
        </p:nvSpPr>
        <p:spPr>
          <a:xfrm>
            <a:off x="314325" y="2686050"/>
            <a:ext cx="3248100" cy="10383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2" name="Google Shape;822;p123"/>
          <p:cNvSpPr/>
          <p:nvPr/>
        </p:nvSpPr>
        <p:spPr>
          <a:xfrm>
            <a:off x="5038725" y="2686050"/>
            <a:ext cx="3248100" cy="10383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6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p124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Section 7: Scheduling (like cron)</a:t>
            </a:r>
            <a:endParaRPr/>
          </a:p>
        </p:txBody>
      </p:sp>
      <p:sp>
        <p:nvSpPr>
          <p:cNvPr id="828" name="Google Shape;828;p124"/>
          <p:cNvSpPr txBox="1"/>
          <p:nvPr>
            <p:ph idx="1" type="body"/>
          </p:nvPr>
        </p:nvSpPr>
        <p:spPr>
          <a:xfrm>
            <a:off x="358775" y="951308"/>
            <a:ext cx="4146600" cy="71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Dashboard: Workflow -&gt; Schedule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29" name="Google Shape;829;p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900" y="1590675"/>
            <a:ext cx="4733325" cy="2938141"/>
          </a:xfrm>
          <a:prstGeom prst="rect">
            <a:avLst/>
          </a:prstGeom>
          <a:noFill/>
          <a:ln>
            <a:noFill/>
          </a:ln>
        </p:spPr>
      </p:pic>
      <p:sp>
        <p:nvSpPr>
          <p:cNvPr id="830" name="Google Shape;830;p124"/>
          <p:cNvSpPr txBox="1"/>
          <p:nvPr>
            <p:ph idx="2" type="body"/>
          </p:nvPr>
        </p:nvSpPr>
        <p:spPr>
          <a:xfrm>
            <a:off x="4762500" y="951308"/>
            <a:ext cx="3848100" cy="53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API: </a:t>
            </a:r>
            <a:r>
              <a:rPr lang="en-GB" sz="1800"/>
              <a:t>POST /api/analysis/schedules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1" name="Google Shape;831;p124"/>
          <p:cNvSpPr txBox="1"/>
          <p:nvPr/>
        </p:nvSpPr>
        <p:spPr>
          <a:xfrm>
            <a:off x="4848225" y="1534100"/>
            <a:ext cx="3848100" cy="31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{</a:t>
            </a:r>
            <a:br>
              <a:rPr lang="en-GB" sz="120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GB" sz="1200">
                <a:latin typeface="Courier New"/>
                <a:ea typeface="Courier New"/>
                <a:cs typeface="Courier New"/>
                <a:sym typeface="Courier New"/>
              </a:rPr>
              <a:t>  "cron": {</a:t>
            </a:r>
            <a:br>
              <a:rPr lang="en-GB" sz="120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GB" sz="1200">
                <a:latin typeface="Courier New"/>
                <a:ea typeface="Courier New"/>
                <a:cs typeface="Courier New"/>
                <a:sym typeface="Courier New"/>
              </a:rPr>
              <a:t>    "hours": "0",</a:t>
            </a:r>
            <a:br>
              <a:rPr lang="en-GB" sz="120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GB" sz="1200">
                <a:latin typeface="Courier New"/>
                <a:ea typeface="Courier New"/>
                <a:cs typeface="Courier New"/>
                <a:sym typeface="Courier New"/>
              </a:rPr>
              <a:t>    "dayofweek": "*",</a:t>
            </a:r>
            <a:br>
              <a:rPr lang="en-GB" sz="120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GB" sz="1200">
                <a:latin typeface="Courier New"/>
                <a:ea typeface="Courier New"/>
                <a:cs typeface="Courier New"/>
                <a:sym typeface="Courier New"/>
              </a:rPr>
              <a:t>    "month": "*",</a:t>
            </a:r>
            <a:br>
              <a:rPr lang="en-GB" sz="120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GB" sz="1200">
                <a:latin typeface="Courier New"/>
                <a:ea typeface="Courier New"/>
                <a:cs typeface="Courier New"/>
                <a:sym typeface="Courier New"/>
              </a:rPr>
              <a:t>    "dayofmonth": "*",</a:t>
            </a:r>
            <a:br>
              <a:rPr lang="en-GB" sz="120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GB" sz="1200">
                <a:latin typeface="Courier New"/>
                <a:ea typeface="Courier New"/>
                <a:cs typeface="Courier New"/>
                <a:sym typeface="Courier New"/>
              </a:rPr>
              <a:t>    "year": "*",</a:t>
            </a:r>
            <a:br>
              <a:rPr lang="en-GB" sz="120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GB" sz="1200">
                <a:latin typeface="Courier New"/>
                <a:ea typeface="Courier New"/>
                <a:cs typeface="Courier New"/>
                <a:sym typeface="Courier New"/>
              </a:rPr>
              <a:t>    "minutes": "*"</a:t>
            </a:r>
            <a:br>
              <a:rPr lang="en-GB" sz="120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GB" sz="1200">
                <a:latin typeface="Courier New"/>
                <a:ea typeface="Courier New"/>
                <a:cs typeface="Courier New"/>
                <a:sym typeface="Courier New"/>
              </a:rPr>
              <a:t>  },</a:t>
            </a:r>
            <a:br>
              <a:rPr lang="en-GB" sz="120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GB" sz="1200">
                <a:latin typeface="Courier New"/>
                <a:ea typeface="Courier New"/>
                <a:cs typeface="Courier New"/>
                <a:sym typeface="Courier New"/>
              </a:rPr>
              <a:t>  "timezone": "Australia/Sydney",</a:t>
            </a:r>
            <a:br>
              <a:rPr lang="en-GB" sz="120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GB" sz="1200">
                <a:latin typeface="Courier New"/>
                <a:ea typeface="Courier New"/>
                <a:cs typeface="Courier New"/>
                <a:sym typeface="Courier New"/>
              </a:rPr>
              <a:t>  "name": "Demo Schedule",</a:t>
            </a:r>
            <a:br>
              <a:rPr lang="en-GB" sz="120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GB" sz="1200">
                <a:latin typeface="Courier New"/>
                <a:ea typeface="Courier New"/>
                <a:cs typeface="Courier New"/>
                <a:sym typeface="Courier New"/>
              </a:rPr>
              <a:t>  "description": "Demo",</a:t>
            </a:r>
            <a:br>
              <a:rPr lang="en-GB" sz="120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GB" sz="1200">
                <a:latin typeface="Courier New"/>
                <a:ea typeface="Courier New"/>
                <a:cs typeface="Courier New"/>
                <a:sym typeface="Courier New"/>
              </a:rPr>
              <a:t>  "active": true,</a:t>
            </a:r>
            <a:br>
              <a:rPr lang="en-GB" sz="120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GB" sz="1200">
                <a:latin typeface="Courier New"/>
                <a:ea typeface="Courier New"/>
                <a:cs typeface="Courier New"/>
                <a:sym typeface="Courier New"/>
              </a:rPr>
              <a:t>  "workflowid": "0179890a-9fd4-46ab-9897-182fec09844e"</a:t>
            </a:r>
            <a:br>
              <a:rPr lang="en-GB" sz="120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GB" sz="1200"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sz="1200"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5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p125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Topics covered so far</a:t>
            </a:r>
            <a:endParaRPr/>
          </a:p>
        </p:txBody>
      </p:sp>
      <p:sp>
        <p:nvSpPr>
          <p:cNvPr id="837" name="Google Shape;837;p125"/>
          <p:cNvSpPr txBox="1"/>
          <p:nvPr>
            <p:ph idx="1" type="body"/>
          </p:nvPr>
        </p:nvSpPr>
        <p:spPr>
          <a:xfrm>
            <a:off x="358775" y="951310"/>
            <a:ext cx="4038600" cy="339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Dashboard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APIs Structure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Organisations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Groups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Roles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Streams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Observations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Time series aggregation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Stream metadata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Platforms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8" name="Google Shape;838;p125"/>
          <p:cNvSpPr txBox="1"/>
          <p:nvPr>
            <p:ph idx="2" type="body"/>
          </p:nvPr>
        </p:nvSpPr>
        <p:spPr>
          <a:xfrm>
            <a:off x="4781550" y="951310"/>
            <a:ext cx="4038600" cy="339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Grids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Models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Documents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Workflows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Jobs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Schedules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Shares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✓"/>
            </a:pPr>
            <a:r>
              <a:rPr lang="en-GB"/>
              <a:t>Collections</a:t>
            </a:r>
            <a:endParaRPr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2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126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Section 8: Application Architectures</a:t>
            </a:r>
            <a:endParaRPr/>
          </a:p>
        </p:txBody>
      </p:sp>
      <p:sp>
        <p:nvSpPr>
          <p:cNvPr id="844" name="Google Shape;844;p126"/>
          <p:cNvSpPr txBox="1"/>
          <p:nvPr>
            <p:ph idx="1" type="body"/>
          </p:nvPr>
        </p:nvSpPr>
        <p:spPr>
          <a:xfrm>
            <a:off x="358778" y="951311"/>
            <a:ext cx="8461500" cy="3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Web front-end only:</a:t>
            </a:r>
            <a:endParaRPr sz="1800"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User identity managed by senaps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No application backend service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Eg. Waterwise Planner</a:t>
            </a:r>
            <a:endParaRPr sz="1800"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/>
              <a:t>Backend integration:</a:t>
            </a:r>
            <a:endParaRPr sz="1800"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Application Backend talks to Senaps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Application must implement its own identity management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 sz="1800"/>
              <a:t>Eg. Graincast, Basin Futures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8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127"/>
          <p:cNvSpPr txBox="1"/>
          <p:nvPr>
            <p:ph type="title"/>
          </p:nvPr>
        </p:nvSpPr>
        <p:spPr>
          <a:xfrm>
            <a:off x="311700" y="3021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Application: Waterwise Planner</a:t>
            </a:r>
            <a:endParaRPr/>
          </a:p>
        </p:txBody>
      </p:sp>
      <p:sp>
        <p:nvSpPr>
          <p:cNvPr id="850" name="Google Shape;850;p127"/>
          <p:cNvSpPr txBox="1"/>
          <p:nvPr>
            <p:ph idx="1" type="body"/>
          </p:nvPr>
        </p:nvSpPr>
        <p:spPr>
          <a:xfrm>
            <a:off x="311700" y="1085075"/>
            <a:ext cx="3641100" cy="346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Helps farmers work out when to irrigate.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All data and analytics managed by Senaps:</a:t>
            </a:r>
            <a:endParaRPr/>
          </a:p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Real-time temp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BoM Forecasts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Heat stress models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Authorisation and users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Front-end only design</a:t>
            </a:r>
            <a:endParaRPr/>
          </a:p>
        </p:txBody>
      </p:sp>
      <p:pic>
        <p:nvPicPr>
          <p:cNvPr id="851" name="Google Shape;851;p127"/>
          <p:cNvPicPr preferRelativeResize="0"/>
          <p:nvPr/>
        </p:nvPicPr>
        <p:blipFill rotWithShape="1">
          <a:blip r:embed="rId3">
            <a:alphaModFix/>
          </a:blip>
          <a:srcRect b="48472" l="0" r="0" t="0"/>
          <a:stretch/>
        </p:blipFill>
        <p:spPr>
          <a:xfrm>
            <a:off x="4005619" y="1017725"/>
            <a:ext cx="2318981" cy="3602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52" name="Google Shape;852;p127"/>
          <p:cNvPicPr preferRelativeResize="0"/>
          <p:nvPr/>
        </p:nvPicPr>
        <p:blipFill rotWithShape="1">
          <a:blip r:embed="rId4">
            <a:alphaModFix/>
          </a:blip>
          <a:srcRect b="0" l="0" r="0" t="51665"/>
          <a:stretch/>
        </p:blipFill>
        <p:spPr>
          <a:xfrm>
            <a:off x="6452700" y="1017725"/>
            <a:ext cx="2472225" cy="3602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6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p128"/>
          <p:cNvSpPr txBox="1"/>
          <p:nvPr>
            <p:ph type="title"/>
          </p:nvPr>
        </p:nvSpPr>
        <p:spPr>
          <a:xfrm>
            <a:off x="358776" y="205980"/>
            <a:ext cx="7309500" cy="6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Waterwise Architecture</a:t>
            </a:r>
            <a:endParaRPr/>
          </a:p>
        </p:txBody>
      </p:sp>
      <p:pic>
        <p:nvPicPr>
          <p:cNvPr id="858" name="Google Shape;858;p1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67474" y="781050"/>
            <a:ext cx="7128774" cy="4482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2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129"/>
          <p:cNvSpPr txBox="1"/>
          <p:nvPr>
            <p:ph type="title"/>
          </p:nvPr>
        </p:nvSpPr>
        <p:spPr>
          <a:xfrm>
            <a:off x="159300" y="235475"/>
            <a:ext cx="4136400" cy="126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Application</a:t>
            </a:r>
            <a:r>
              <a:rPr lang="en-GB"/>
              <a:t>: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Graincast</a:t>
            </a:r>
            <a:endParaRPr/>
          </a:p>
        </p:txBody>
      </p:sp>
      <p:sp>
        <p:nvSpPr>
          <p:cNvPr id="864" name="Google Shape;864;p129"/>
          <p:cNvSpPr txBox="1"/>
          <p:nvPr>
            <p:ph idx="1" type="body"/>
          </p:nvPr>
        </p:nvSpPr>
        <p:spPr>
          <a:xfrm>
            <a:off x="159300" y="1495475"/>
            <a:ext cx="3564900" cy="32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All data and analytics  managed by Senaps:</a:t>
            </a:r>
            <a:endParaRPr/>
          </a:p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National Climate data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National Soil grids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APSim model integrated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All delivered by APIs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GB"/>
              <a:t>400 users signed up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65" name="Google Shape;865;p1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92275" y="104775"/>
            <a:ext cx="2554775" cy="4543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66" name="Google Shape;866;p1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74600" y="104775"/>
            <a:ext cx="2554775" cy="4543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0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Google Shape;871;p1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GrainCast Architecture</a:t>
            </a:r>
            <a:endParaRPr/>
          </a:p>
        </p:txBody>
      </p:sp>
      <p:grpSp>
        <p:nvGrpSpPr>
          <p:cNvPr id="872" name="Google Shape;872;p130"/>
          <p:cNvGrpSpPr/>
          <p:nvPr/>
        </p:nvGrpSpPr>
        <p:grpSpPr>
          <a:xfrm>
            <a:off x="249075" y="1283300"/>
            <a:ext cx="8497575" cy="3466200"/>
            <a:chOff x="249075" y="1283300"/>
            <a:chExt cx="8497575" cy="3466200"/>
          </a:xfrm>
        </p:grpSpPr>
        <p:pic>
          <p:nvPicPr>
            <p:cNvPr id="873" name="Google Shape;873;p130"/>
            <p:cNvPicPr preferRelativeResize="0"/>
            <p:nvPr/>
          </p:nvPicPr>
          <p:blipFill rotWithShape="1">
            <a:blip r:embed="rId3">
              <a:alphaModFix/>
            </a:blip>
            <a:srcRect b="11516" l="5695" r="7347" t="9168"/>
            <a:stretch/>
          </p:blipFill>
          <p:spPr>
            <a:xfrm>
              <a:off x="249075" y="1474650"/>
              <a:ext cx="1204550" cy="21222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74" name="Google Shape;874;p130"/>
            <p:cNvSpPr/>
            <p:nvPr/>
          </p:nvSpPr>
          <p:spPr>
            <a:xfrm>
              <a:off x="1952150" y="2001500"/>
              <a:ext cx="1867800" cy="10686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/>
                <a:t>GrainCast Backend:</a:t>
              </a:r>
              <a:endParaRPr sz="1200"/>
            </a:p>
            <a:p>
              <a:pPr indent="-304800" lvl="0" marL="457200" rtl="0" algn="l">
                <a:spcBef>
                  <a:spcPts val="0"/>
                </a:spcBef>
                <a:spcAft>
                  <a:spcPts val="0"/>
                </a:spcAft>
                <a:buSzPts val="1200"/>
                <a:buChar char="-"/>
              </a:pPr>
              <a:r>
                <a:rPr lang="en-GB" sz="1200"/>
                <a:t>UI hosting</a:t>
              </a:r>
              <a:endParaRPr sz="1200"/>
            </a:p>
            <a:p>
              <a:pPr indent="-304800" lvl="0" marL="457200" rtl="0" algn="l">
                <a:spcBef>
                  <a:spcPts val="0"/>
                </a:spcBef>
                <a:spcAft>
                  <a:spcPts val="0"/>
                </a:spcAft>
                <a:buSzPts val="1200"/>
                <a:buChar char="-"/>
              </a:pPr>
              <a:r>
                <a:rPr lang="en-GB" sz="1200"/>
                <a:t>Paddock point management</a:t>
              </a:r>
              <a:endParaRPr sz="1200"/>
            </a:p>
          </p:txBody>
        </p:sp>
        <p:sp>
          <p:nvSpPr>
            <p:cNvPr id="875" name="Google Shape;875;p130"/>
            <p:cNvSpPr/>
            <p:nvPr/>
          </p:nvSpPr>
          <p:spPr>
            <a:xfrm>
              <a:off x="4502200" y="1836500"/>
              <a:ext cx="2239500" cy="1398600"/>
            </a:xfrm>
            <a:prstGeom prst="rect">
              <a:avLst/>
            </a:prstGeom>
            <a:solidFill>
              <a:srgbClr val="B6D7A8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/>
                <a:t>Senaps</a:t>
              </a:r>
              <a:r>
                <a:rPr lang="en-GB" sz="1200"/>
                <a:t> Analysis Service:</a:t>
              </a:r>
              <a:endParaRPr sz="1200"/>
            </a:p>
            <a:p>
              <a:pPr indent="-304800" lvl="0" marL="457200" rtl="0" algn="l">
                <a:spcBef>
                  <a:spcPts val="0"/>
                </a:spcBef>
                <a:spcAft>
                  <a:spcPts val="0"/>
                </a:spcAft>
                <a:buSzPts val="1200"/>
                <a:buChar char="-"/>
              </a:pPr>
              <a:r>
                <a:rPr lang="en-GB" sz="1200"/>
                <a:t>Workflow orchestration</a:t>
              </a:r>
              <a:endParaRPr sz="1200"/>
            </a:p>
            <a:p>
              <a:pPr indent="-304800" lvl="0" marL="457200" rtl="0" algn="l">
                <a:spcBef>
                  <a:spcPts val="0"/>
                </a:spcBef>
                <a:spcAft>
                  <a:spcPts val="0"/>
                </a:spcAft>
                <a:buSzPts val="1200"/>
                <a:buChar char="-"/>
              </a:pPr>
              <a:r>
                <a:rPr lang="en-GB" sz="1200"/>
                <a:t>Data storage</a:t>
              </a:r>
              <a:endParaRPr sz="1200"/>
            </a:p>
            <a:p>
              <a:pPr indent="-304800" lvl="0" marL="457200" rtl="0" algn="l">
                <a:spcBef>
                  <a:spcPts val="0"/>
                </a:spcBef>
                <a:spcAft>
                  <a:spcPts val="0"/>
                </a:spcAft>
                <a:buSzPts val="1200"/>
                <a:buChar char="-"/>
              </a:pPr>
              <a:r>
                <a:rPr lang="en-GB" sz="1200"/>
                <a:t>Data ingestion</a:t>
              </a:r>
              <a:endParaRPr sz="1200"/>
            </a:p>
          </p:txBody>
        </p:sp>
        <p:sp>
          <p:nvSpPr>
            <p:cNvPr id="876" name="Google Shape;876;p130"/>
            <p:cNvSpPr/>
            <p:nvPr/>
          </p:nvSpPr>
          <p:spPr>
            <a:xfrm>
              <a:off x="7495950" y="1283300"/>
              <a:ext cx="1250700" cy="7182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/>
                <a:t>APSim Soil Type Service</a:t>
              </a:r>
              <a:endParaRPr sz="1200"/>
            </a:p>
          </p:txBody>
        </p:sp>
        <p:sp>
          <p:nvSpPr>
            <p:cNvPr id="877" name="Google Shape;877;p130"/>
            <p:cNvSpPr/>
            <p:nvPr/>
          </p:nvSpPr>
          <p:spPr>
            <a:xfrm>
              <a:off x="7495950" y="2164475"/>
              <a:ext cx="1250700" cy="7182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/>
                <a:t>BoM AWAP Data Service</a:t>
              </a:r>
              <a:endParaRPr sz="1200"/>
            </a:p>
          </p:txBody>
        </p:sp>
        <p:sp>
          <p:nvSpPr>
            <p:cNvPr id="878" name="Google Shape;878;p130"/>
            <p:cNvSpPr/>
            <p:nvPr/>
          </p:nvSpPr>
          <p:spPr>
            <a:xfrm>
              <a:off x="7495950" y="3059788"/>
              <a:ext cx="1250700" cy="7182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/>
                <a:t>SILO Data Service</a:t>
              </a:r>
              <a:endParaRPr sz="1200"/>
            </a:p>
          </p:txBody>
        </p:sp>
        <p:cxnSp>
          <p:nvCxnSpPr>
            <p:cNvPr id="879" name="Google Shape;879;p130"/>
            <p:cNvCxnSpPr>
              <a:stCxn id="873" idx="3"/>
              <a:endCxn id="874" idx="1"/>
            </p:cNvCxnSpPr>
            <p:nvPr/>
          </p:nvCxnSpPr>
          <p:spPr>
            <a:xfrm>
              <a:off x="1453625" y="2535800"/>
              <a:ext cx="498600" cy="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880" name="Google Shape;880;p130"/>
            <p:cNvCxnSpPr>
              <a:stCxn id="874" idx="3"/>
              <a:endCxn id="875" idx="1"/>
            </p:cNvCxnSpPr>
            <p:nvPr/>
          </p:nvCxnSpPr>
          <p:spPr>
            <a:xfrm>
              <a:off x="3819950" y="2535800"/>
              <a:ext cx="682200" cy="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881" name="Google Shape;881;p130"/>
            <p:cNvCxnSpPr>
              <a:stCxn id="875" idx="3"/>
              <a:endCxn id="876" idx="1"/>
            </p:cNvCxnSpPr>
            <p:nvPr/>
          </p:nvCxnSpPr>
          <p:spPr>
            <a:xfrm flipH="1" rot="10800000">
              <a:off x="6741700" y="1642400"/>
              <a:ext cx="754200" cy="8934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882" name="Google Shape;882;p130"/>
            <p:cNvCxnSpPr>
              <a:stCxn id="875" idx="3"/>
              <a:endCxn id="877" idx="1"/>
            </p:cNvCxnSpPr>
            <p:nvPr/>
          </p:nvCxnSpPr>
          <p:spPr>
            <a:xfrm flipH="1" rot="10800000">
              <a:off x="6741700" y="2523500"/>
              <a:ext cx="754200" cy="123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883" name="Google Shape;883;p130"/>
            <p:cNvCxnSpPr>
              <a:stCxn id="875" idx="3"/>
              <a:endCxn id="878" idx="1"/>
            </p:cNvCxnSpPr>
            <p:nvPr/>
          </p:nvCxnSpPr>
          <p:spPr>
            <a:xfrm>
              <a:off x="6741700" y="2535800"/>
              <a:ext cx="754200" cy="8832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884" name="Google Shape;884;p130"/>
            <p:cNvSpPr/>
            <p:nvPr/>
          </p:nvSpPr>
          <p:spPr>
            <a:xfrm>
              <a:off x="1156025" y="3955100"/>
              <a:ext cx="6339900" cy="2283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B6D7A8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/>
                <a:t>User Context (location, crop type)</a:t>
              </a:r>
              <a:endParaRPr sz="800"/>
            </a:p>
          </p:txBody>
        </p:sp>
        <p:sp>
          <p:nvSpPr>
            <p:cNvPr id="885" name="Google Shape;885;p130"/>
            <p:cNvSpPr/>
            <p:nvPr/>
          </p:nvSpPr>
          <p:spPr>
            <a:xfrm>
              <a:off x="1139250" y="4183400"/>
              <a:ext cx="6339900" cy="566100"/>
            </a:xfrm>
            <a:prstGeom prst="leftArrow">
              <a:avLst>
                <a:gd fmla="val 50000" name="adj1"/>
                <a:gd fmla="val 50000" name="adj2"/>
              </a:avLst>
            </a:prstGeom>
            <a:solidFill>
              <a:srgbClr val="EA9999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/>
                <a:t>Data/results</a:t>
              </a:r>
              <a:endParaRPr sz="1200"/>
            </a:p>
          </p:txBody>
        </p:sp>
        <p:grpSp>
          <p:nvGrpSpPr>
            <p:cNvPr id="886" name="Google Shape;886;p130"/>
            <p:cNvGrpSpPr/>
            <p:nvPr/>
          </p:nvGrpSpPr>
          <p:grpSpPr>
            <a:xfrm>
              <a:off x="5862954" y="2358491"/>
              <a:ext cx="950755" cy="876496"/>
              <a:chOff x="5268154" y="2882673"/>
              <a:chExt cx="968872" cy="826338"/>
            </a:xfrm>
          </p:grpSpPr>
          <p:grpSp>
            <p:nvGrpSpPr>
              <p:cNvPr id="887" name="Google Shape;887;p130"/>
              <p:cNvGrpSpPr/>
              <p:nvPr/>
            </p:nvGrpSpPr>
            <p:grpSpPr>
              <a:xfrm>
                <a:off x="5268154" y="2882673"/>
                <a:ext cx="968872" cy="826338"/>
                <a:chOff x="4072052" y="47"/>
                <a:chExt cx="2601000" cy="2601000"/>
              </a:xfrm>
            </p:grpSpPr>
            <p:sp>
              <p:nvSpPr>
                <p:cNvPr id="888" name="Google Shape;888;p130"/>
                <p:cNvSpPr/>
                <p:nvPr/>
              </p:nvSpPr>
              <p:spPr>
                <a:xfrm rot="-899889">
                  <a:off x="4310679" y="238673"/>
                  <a:ext cx="2123747" cy="2123747"/>
                </a:xfrm>
                <a:custGeom>
                  <a:rect b="b" l="l" r="r" t="t"/>
                  <a:pathLst>
                    <a:path extrusionOk="0" h="120000" w="120000">
                      <a:moveTo>
                        <a:pt x="90657" y="30393"/>
                      </a:moveTo>
                      <a:lnTo>
                        <a:pt x="106924" y="24285"/>
                      </a:lnTo>
                      <a:lnTo>
                        <a:pt x="113743" y="35761"/>
                      </a:lnTo>
                      <a:lnTo>
                        <a:pt x="101716" y="49005"/>
                      </a:lnTo>
                      <a:lnTo>
                        <a:pt x="101716" y="49005"/>
                      </a:lnTo>
                      <a:cubicBezTo>
                        <a:pt x="103726" y="56205"/>
                        <a:pt x="103726" y="63795"/>
                        <a:pt x="101716" y="70995"/>
                      </a:cubicBezTo>
                      <a:lnTo>
                        <a:pt x="113743" y="84239"/>
                      </a:lnTo>
                      <a:lnTo>
                        <a:pt x="106924" y="95715"/>
                      </a:lnTo>
                      <a:lnTo>
                        <a:pt x="90657" y="89607"/>
                      </a:lnTo>
                      <a:lnTo>
                        <a:pt x="90657" y="89607"/>
                      </a:lnTo>
                      <a:cubicBezTo>
                        <a:pt x="85245" y="94898"/>
                        <a:pt x="78481" y="98693"/>
                        <a:pt x="71059" y="100602"/>
                      </a:cubicBezTo>
                      <a:lnTo>
                        <a:pt x="67115" y="118602"/>
                      </a:lnTo>
                      <a:lnTo>
                        <a:pt x="52885" y="118602"/>
                      </a:lnTo>
                      <a:lnTo>
                        <a:pt x="48941" y="100602"/>
                      </a:lnTo>
                      <a:lnTo>
                        <a:pt x="48941" y="100602"/>
                      </a:lnTo>
                      <a:cubicBezTo>
                        <a:pt x="41519" y="98693"/>
                        <a:pt x="34755" y="94898"/>
                        <a:pt x="29343" y="89607"/>
                      </a:cubicBezTo>
                      <a:lnTo>
                        <a:pt x="13076" y="95715"/>
                      </a:lnTo>
                      <a:lnTo>
                        <a:pt x="6257" y="84239"/>
                      </a:lnTo>
                      <a:lnTo>
                        <a:pt x="18284" y="70995"/>
                      </a:lnTo>
                      <a:lnTo>
                        <a:pt x="18284" y="70995"/>
                      </a:lnTo>
                      <a:cubicBezTo>
                        <a:pt x="16274" y="63795"/>
                        <a:pt x="16274" y="56205"/>
                        <a:pt x="18284" y="49005"/>
                      </a:cubicBezTo>
                      <a:lnTo>
                        <a:pt x="6257" y="35761"/>
                      </a:lnTo>
                      <a:lnTo>
                        <a:pt x="13076" y="24285"/>
                      </a:lnTo>
                      <a:lnTo>
                        <a:pt x="29343" y="30393"/>
                      </a:lnTo>
                      <a:lnTo>
                        <a:pt x="29343" y="30393"/>
                      </a:lnTo>
                      <a:cubicBezTo>
                        <a:pt x="34755" y="25102"/>
                        <a:pt x="41519" y="21307"/>
                        <a:pt x="48941" y="19398"/>
                      </a:cubicBezTo>
                      <a:lnTo>
                        <a:pt x="52885" y="1398"/>
                      </a:lnTo>
                      <a:lnTo>
                        <a:pt x="67115" y="1398"/>
                      </a:lnTo>
                      <a:lnTo>
                        <a:pt x="71059" y="19398"/>
                      </a:lnTo>
                      <a:lnTo>
                        <a:pt x="71059" y="19398"/>
                      </a:lnTo>
                      <a:cubicBezTo>
                        <a:pt x="78481" y="21307"/>
                        <a:pt x="85245" y="25102"/>
                        <a:pt x="90657" y="3039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BE9FF"/>
                    </a:gs>
                    <a:gs pos="35000">
                      <a:srgbClr val="B0EFFF"/>
                    </a:gs>
                    <a:gs pos="100000">
                      <a:srgbClr val="DFF7FF"/>
                    </a:gs>
                  </a:gsLst>
                  <a:lin ang="16200038" scaled="0"/>
                </a:gradFill>
                <a:ln cap="flat" cmpd="sng" w="9525">
                  <a:solidFill>
                    <a:srgbClr val="00A8CE"/>
                  </a:solidFill>
                  <a:prstDash val="solid"/>
                  <a:round/>
                  <a:headEnd len="sm" w="sm" type="none"/>
                  <a:tailEnd len="sm" w="sm" type="none"/>
                </a:ln>
                <a:effectLst>
                  <a:outerShdw blurRad="40000" rotWithShape="0" dir="5400000" dist="20000">
                    <a:srgbClr val="000000">
                      <a:alpha val="37650"/>
                    </a:srgbClr>
                  </a:outerShdw>
                </a:effectLst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889" name="Google Shape;889;p130"/>
                <p:cNvSpPr/>
                <p:nvPr/>
              </p:nvSpPr>
              <p:spPr>
                <a:xfrm>
                  <a:off x="4776481" y="704426"/>
                  <a:ext cx="1192200" cy="11922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48250" lIns="48250" spcFirstLastPara="1" rIns="48250" wrap="square" tIns="48250">
                  <a:noAutofit/>
                </a:bodyPr>
                <a:lstStyle/>
                <a:p>
                  <a:pPr indent="0" lvl="0" marL="0" marR="0" rtl="0" algn="l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200">
                    <a:solidFill>
                      <a:srgbClr val="FBFE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890" name="Google Shape;890;p130"/>
              <p:cNvSpPr txBox="1"/>
              <p:nvPr/>
            </p:nvSpPr>
            <p:spPr>
              <a:xfrm>
                <a:off x="5457988" y="3144850"/>
                <a:ext cx="589200" cy="419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000"/>
                  <a:t>APSIM</a:t>
                </a:r>
                <a:endParaRPr sz="1000"/>
              </a:p>
            </p:txBody>
          </p:sp>
        </p:grpSp>
      </p:grp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4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p131"/>
          <p:cNvSpPr txBox="1"/>
          <p:nvPr>
            <p:ph type="title"/>
          </p:nvPr>
        </p:nvSpPr>
        <p:spPr>
          <a:xfrm>
            <a:off x="69225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Graincast Workflow (Release 1 - beta)</a:t>
            </a:r>
            <a:endParaRPr/>
          </a:p>
        </p:txBody>
      </p:sp>
      <p:grpSp>
        <p:nvGrpSpPr>
          <p:cNvPr id="896" name="Google Shape;896;p131"/>
          <p:cNvGrpSpPr/>
          <p:nvPr/>
        </p:nvGrpSpPr>
        <p:grpSpPr>
          <a:xfrm>
            <a:off x="107275" y="505250"/>
            <a:ext cx="8929450" cy="3494950"/>
            <a:chOff x="107275" y="505250"/>
            <a:chExt cx="8929450" cy="3494950"/>
          </a:xfrm>
        </p:grpSpPr>
        <p:sp>
          <p:nvSpPr>
            <p:cNvPr id="897" name="Google Shape;897;p131"/>
            <p:cNvSpPr/>
            <p:nvPr/>
          </p:nvSpPr>
          <p:spPr>
            <a:xfrm>
              <a:off x="2962425" y="1225500"/>
              <a:ext cx="1089600" cy="6120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/>
                <a:t>Apsim Soil Type Service</a:t>
              </a:r>
              <a:endParaRPr sz="1200"/>
            </a:p>
          </p:txBody>
        </p:sp>
        <p:sp>
          <p:nvSpPr>
            <p:cNvPr id="898" name="Google Shape;898;p131"/>
            <p:cNvSpPr/>
            <p:nvPr/>
          </p:nvSpPr>
          <p:spPr>
            <a:xfrm>
              <a:off x="2241825" y="2598000"/>
              <a:ext cx="981000" cy="6120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/>
                <a:t>Met file generator</a:t>
              </a:r>
              <a:endParaRPr sz="1200"/>
            </a:p>
          </p:txBody>
        </p:sp>
        <p:sp>
          <p:nvSpPr>
            <p:cNvPr id="899" name="Google Shape;899;p131"/>
            <p:cNvSpPr/>
            <p:nvPr/>
          </p:nvSpPr>
          <p:spPr>
            <a:xfrm>
              <a:off x="1144425" y="2553000"/>
              <a:ext cx="747000" cy="450000"/>
            </a:xfrm>
            <a:prstGeom prst="flowChartMagneticDisk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/>
                <a:t>SILO</a:t>
              </a:r>
              <a:endParaRPr/>
            </a:p>
          </p:txBody>
        </p:sp>
        <p:sp>
          <p:nvSpPr>
            <p:cNvPr id="900" name="Google Shape;900;p131"/>
            <p:cNvSpPr/>
            <p:nvPr/>
          </p:nvSpPr>
          <p:spPr>
            <a:xfrm>
              <a:off x="1144425" y="3048000"/>
              <a:ext cx="747000" cy="450000"/>
            </a:xfrm>
            <a:prstGeom prst="flowChartMagneticDisk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/>
                <a:t>AWAP</a:t>
              </a:r>
              <a:endParaRPr/>
            </a:p>
          </p:txBody>
        </p:sp>
        <p:cxnSp>
          <p:nvCxnSpPr>
            <p:cNvPr id="901" name="Google Shape;901;p131"/>
            <p:cNvCxnSpPr>
              <a:stCxn id="900" idx="4"/>
              <a:endCxn id="898" idx="1"/>
            </p:cNvCxnSpPr>
            <p:nvPr/>
          </p:nvCxnSpPr>
          <p:spPr>
            <a:xfrm flipH="1" rot="10800000">
              <a:off x="1891425" y="2904000"/>
              <a:ext cx="350400" cy="369000"/>
            </a:xfrm>
            <a:prstGeom prst="bentConnector3">
              <a:avLst>
                <a:gd fmla="val 50000" name="adj1"/>
              </a:avLst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902" name="Google Shape;902;p131"/>
            <p:cNvCxnSpPr>
              <a:stCxn id="899" idx="4"/>
              <a:endCxn id="898" idx="1"/>
            </p:cNvCxnSpPr>
            <p:nvPr/>
          </p:nvCxnSpPr>
          <p:spPr>
            <a:xfrm>
              <a:off x="1891425" y="2778000"/>
              <a:ext cx="350400" cy="126000"/>
            </a:xfrm>
            <a:prstGeom prst="bentConnector3">
              <a:avLst>
                <a:gd fmla="val 50000" name="adj1"/>
              </a:avLst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sp>
          <p:nvSpPr>
            <p:cNvPr id="903" name="Google Shape;903;p131"/>
            <p:cNvSpPr/>
            <p:nvPr/>
          </p:nvSpPr>
          <p:spPr>
            <a:xfrm>
              <a:off x="3804225" y="3244200"/>
              <a:ext cx="1044000" cy="7560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/>
                <a:t>Forecast scenario generator</a:t>
              </a:r>
              <a:endParaRPr sz="1200"/>
            </a:p>
          </p:txBody>
        </p:sp>
        <p:sp>
          <p:nvSpPr>
            <p:cNvPr id="904" name="Google Shape;904;p131"/>
            <p:cNvSpPr/>
            <p:nvPr/>
          </p:nvSpPr>
          <p:spPr>
            <a:xfrm>
              <a:off x="5293425" y="2845500"/>
              <a:ext cx="1044000" cy="6120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/>
                <a:t>n x APSIM</a:t>
              </a:r>
              <a:endParaRPr sz="1200"/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/>
                <a:t>Forecast</a:t>
              </a:r>
              <a:endParaRPr sz="1200"/>
            </a:p>
          </p:txBody>
        </p:sp>
        <p:sp>
          <p:nvSpPr>
            <p:cNvPr id="905" name="Google Shape;905;p131"/>
            <p:cNvSpPr/>
            <p:nvPr/>
          </p:nvSpPr>
          <p:spPr>
            <a:xfrm>
              <a:off x="3898025" y="2049750"/>
              <a:ext cx="1044000" cy="5040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/>
                <a:t>Hindcast APSIM</a:t>
              </a:r>
              <a:endParaRPr sz="1200"/>
            </a:p>
          </p:txBody>
        </p:sp>
        <p:sp>
          <p:nvSpPr>
            <p:cNvPr id="906" name="Google Shape;906;p131"/>
            <p:cNvSpPr/>
            <p:nvPr/>
          </p:nvSpPr>
          <p:spPr>
            <a:xfrm>
              <a:off x="6609425" y="2921850"/>
              <a:ext cx="1044000" cy="4641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/>
                <a:t>Result aggregator</a:t>
              </a:r>
              <a:endParaRPr sz="1200"/>
            </a:p>
          </p:txBody>
        </p:sp>
        <p:sp>
          <p:nvSpPr>
            <p:cNvPr id="907" name="Google Shape;907;p131"/>
            <p:cNvSpPr/>
            <p:nvPr/>
          </p:nvSpPr>
          <p:spPr>
            <a:xfrm>
              <a:off x="5392400" y="1086000"/>
              <a:ext cx="1089600" cy="6720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/>
                <a:t>APSim Parameters Selector</a:t>
              </a:r>
              <a:endParaRPr sz="1200"/>
            </a:p>
          </p:txBody>
        </p:sp>
        <p:cxnSp>
          <p:nvCxnSpPr>
            <p:cNvPr id="908" name="Google Shape;908;p131"/>
            <p:cNvCxnSpPr>
              <a:stCxn id="897" idx="2"/>
              <a:endCxn id="904" idx="1"/>
            </p:cNvCxnSpPr>
            <p:nvPr/>
          </p:nvCxnSpPr>
          <p:spPr>
            <a:xfrm flipH="1" rot="-5400000">
              <a:off x="3743325" y="1601400"/>
              <a:ext cx="1314000" cy="1786200"/>
            </a:xfrm>
            <a:prstGeom prst="bentConnector2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909" name="Google Shape;909;p131"/>
            <p:cNvCxnSpPr>
              <a:stCxn id="905" idx="3"/>
              <a:endCxn id="904" idx="0"/>
            </p:cNvCxnSpPr>
            <p:nvPr/>
          </p:nvCxnSpPr>
          <p:spPr>
            <a:xfrm>
              <a:off x="4942025" y="2301750"/>
              <a:ext cx="873300" cy="543900"/>
            </a:xfrm>
            <a:prstGeom prst="bentConnector2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910" name="Google Shape;910;p131"/>
            <p:cNvCxnSpPr>
              <a:stCxn id="903" idx="3"/>
              <a:endCxn id="904" idx="2"/>
            </p:cNvCxnSpPr>
            <p:nvPr/>
          </p:nvCxnSpPr>
          <p:spPr>
            <a:xfrm flipH="1" rot="10800000">
              <a:off x="4848225" y="3457500"/>
              <a:ext cx="967200" cy="164700"/>
            </a:xfrm>
            <a:prstGeom prst="bentConnector2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911" name="Google Shape;911;p131"/>
            <p:cNvCxnSpPr>
              <a:stCxn id="898" idx="3"/>
              <a:endCxn id="903" idx="1"/>
            </p:cNvCxnSpPr>
            <p:nvPr/>
          </p:nvCxnSpPr>
          <p:spPr>
            <a:xfrm>
              <a:off x="3222825" y="2904000"/>
              <a:ext cx="581400" cy="718200"/>
            </a:xfrm>
            <a:prstGeom prst="bentConnector3">
              <a:avLst>
                <a:gd fmla="val 76002" name="adj1"/>
              </a:avLst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912" name="Google Shape;912;p131"/>
            <p:cNvCxnSpPr>
              <a:stCxn id="898" idx="3"/>
              <a:endCxn id="905" idx="2"/>
            </p:cNvCxnSpPr>
            <p:nvPr/>
          </p:nvCxnSpPr>
          <p:spPr>
            <a:xfrm flipH="1" rot="10800000">
              <a:off x="3222825" y="2553900"/>
              <a:ext cx="1197300" cy="350100"/>
            </a:xfrm>
            <a:prstGeom prst="bentConnector2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913" name="Google Shape;913;p131"/>
            <p:cNvCxnSpPr>
              <a:stCxn id="907" idx="1"/>
              <a:endCxn id="905" idx="0"/>
            </p:cNvCxnSpPr>
            <p:nvPr/>
          </p:nvCxnSpPr>
          <p:spPr>
            <a:xfrm flipH="1">
              <a:off x="4420100" y="1422000"/>
              <a:ext cx="972300" cy="627900"/>
            </a:xfrm>
            <a:prstGeom prst="bentConnector2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914" name="Google Shape;914;p131"/>
            <p:cNvCxnSpPr>
              <a:stCxn id="907" idx="2"/>
              <a:endCxn id="904" idx="0"/>
            </p:cNvCxnSpPr>
            <p:nvPr/>
          </p:nvCxnSpPr>
          <p:spPr>
            <a:xfrm rot="5400000">
              <a:off x="5332550" y="2240850"/>
              <a:ext cx="1087500" cy="121800"/>
            </a:xfrm>
            <a:prstGeom prst="bentConnector3">
              <a:avLst>
                <a:gd fmla="val 50000" name="adj1"/>
              </a:avLst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915" name="Google Shape;915;p131"/>
            <p:cNvCxnSpPr>
              <a:stCxn id="904" idx="3"/>
              <a:endCxn id="906" idx="1"/>
            </p:cNvCxnSpPr>
            <p:nvPr/>
          </p:nvCxnSpPr>
          <p:spPr>
            <a:xfrm>
              <a:off x="6337425" y="3151500"/>
              <a:ext cx="272100" cy="2400"/>
            </a:xfrm>
            <a:prstGeom prst="bentConnector3">
              <a:avLst>
                <a:gd fmla="val 49982" name="adj1"/>
              </a:avLst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916" name="Google Shape;916;p131"/>
            <p:cNvCxnSpPr>
              <a:stCxn id="917" idx="3"/>
              <a:endCxn id="897" idx="1"/>
            </p:cNvCxnSpPr>
            <p:nvPr/>
          </p:nvCxnSpPr>
          <p:spPr>
            <a:xfrm>
              <a:off x="1496050" y="1531500"/>
              <a:ext cx="1466400" cy="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918" name="Google Shape;918;p131"/>
            <p:cNvCxnSpPr>
              <a:stCxn id="917" idx="3"/>
              <a:endCxn id="898" idx="0"/>
            </p:cNvCxnSpPr>
            <p:nvPr/>
          </p:nvCxnSpPr>
          <p:spPr>
            <a:xfrm>
              <a:off x="1496050" y="1531500"/>
              <a:ext cx="1236300" cy="1066500"/>
            </a:xfrm>
            <a:prstGeom prst="bentConnector2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919" name="Google Shape;919;p131"/>
            <p:cNvCxnSpPr>
              <a:stCxn id="897" idx="2"/>
              <a:endCxn id="905" idx="1"/>
            </p:cNvCxnSpPr>
            <p:nvPr/>
          </p:nvCxnSpPr>
          <p:spPr>
            <a:xfrm flipH="1" rot="-5400000">
              <a:off x="3470475" y="1874250"/>
              <a:ext cx="464400" cy="390900"/>
            </a:xfrm>
            <a:prstGeom prst="bentConnector2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920" name="Google Shape;920;p131"/>
            <p:cNvCxnSpPr>
              <a:endCxn id="897" idx="0"/>
            </p:cNvCxnSpPr>
            <p:nvPr/>
          </p:nvCxnSpPr>
          <p:spPr>
            <a:xfrm>
              <a:off x="3499125" y="629700"/>
              <a:ext cx="8100" cy="5958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sp>
          <p:nvSpPr>
            <p:cNvPr id="921" name="Google Shape;921;p131"/>
            <p:cNvSpPr txBox="1"/>
            <p:nvPr/>
          </p:nvSpPr>
          <p:spPr>
            <a:xfrm>
              <a:off x="3464475" y="505250"/>
              <a:ext cx="1329000" cy="283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/>
                <a:t>External Service</a:t>
              </a:r>
              <a:endParaRPr sz="1000"/>
            </a:p>
          </p:txBody>
        </p:sp>
        <p:cxnSp>
          <p:nvCxnSpPr>
            <p:cNvPr id="922" name="Google Shape;922;p131"/>
            <p:cNvCxnSpPr>
              <a:endCxn id="899" idx="2"/>
            </p:cNvCxnSpPr>
            <p:nvPr/>
          </p:nvCxnSpPr>
          <p:spPr>
            <a:xfrm>
              <a:off x="342525" y="2775600"/>
              <a:ext cx="801900" cy="24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923" name="Google Shape;923;p131"/>
            <p:cNvCxnSpPr>
              <a:endCxn id="900" idx="2"/>
            </p:cNvCxnSpPr>
            <p:nvPr/>
          </p:nvCxnSpPr>
          <p:spPr>
            <a:xfrm flipH="1" rot="10800000">
              <a:off x="342525" y="3273000"/>
              <a:ext cx="801900" cy="9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sp>
          <p:nvSpPr>
            <p:cNvPr id="924" name="Google Shape;924;p131"/>
            <p:cNvSpPr txBox="1"/>
            <p:nvPr/>
          </p:nvSpPr>
          <p:spPr>
            <a:xfrm>
              <a:off x="107275" y="2774550"/>
              <a:ext cx="1044000" cy="45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/>
                <a:t>External Data Sources</a:t>
              </a:r>
              <a:endParaRPr sz="1000"/>
            </a:p>
          </p:txBody>
        </p:sp>
        <p:sp>
          <p:nvSpPr>
            <p:cNvPr id="917" name="Google Shape;917;p131"/>
            <p:cNvSpPr txBox="1"/>
            <p:nvPr/>
          </p:nvSpPr>
          <p:spPr>
            <a:xfrm>
              <a:off x="259750" y="1064100"/>
              <a:ext cx="1236300" cy="934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>
                  <a:solidFill>
                    <a:schemeClr val="dk1"/>
                  </a:solidFill>
                </a:rPr>
                <a:t>User context input</a:t>
              </a:r>
              <a:endParaRPr sz="1000">
                <a:solidFill>
                  <a:schemeClr val="dk1"/>
                </a:solidFill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1000">
                  <a:solidFill>
                    <a:schemeClr val="dk1"/>
                  </a:solidFill>
                </a:rPr>
                <a:t>(location, ‘previous’ crop, planned crop)</a:t>
              </a:r>
              <a:endParaRPr sz="1000">
                <a:solidFill>
                  <a:schemeClr val="dk1"/>
                </a:solidFill>
              </a:endParaRPr>
            </a:p>
          </p:txBody>
        </p:sp>
        <p:cxnSp>
          <p:nvCxnSpPr>
            <p:cNvPr id="925" name="Google Shape;925;p131"/>
            <p:cNvCxnSpPr>
              <a:stCxn id="906" idx="3"/>
            </p:cNvCxnSpPr>
            <p:nvPr/>
          </p:nvCxnSpPr>
          <p:spPr>
            <a:xfrm>
              <a:off x="7653425" y="3153900"/>
              <a:ext cx="1383300" cy="24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sp>
          <p:nvSpPr>
            <p:cNvPr id="926" name="Google Shape;926;p131"/>
            <p:cNvSpPr txBox="1"/>
            <p:nvPr/>
          </p:nvSpPr>
          <p:spPr>
            <a:xfrm>
              <a:off x="7984525" y="3121050"/>
              <a:ext cx="967200" cy="83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/>
                <a:t>Summary to Graincast backend</a:t>
              </a:r>
              <a:endParaRPr sz="1000"/>
            </a:p>
          </p:txBody>
        </p:sp>
        <p:cxnSp>
          <p:nvCxnSpPr>
            <p:cNvPr id="927" name="Google Shape;927;p131"/>
            <p:cNvCxnSpPr>
              <a:stCxn id="917" idx="3"/>
              <a:endCxn id="907" idx="0"/>
            </p:cNvCxnSpPr>
            <p:nvPr/>
          </p:nvCxnSpPr>
          <p:spPr>
            <a:xfrm flipH="1" rot="10800000">
              <a:off x="1496050" y="1086000"/>
              <a:ext cx="4441200" cy="445500"/>
            </a:xfrm>
            <a:prstGeom prst="bentConnector4">
              <a:avLst>
                <a:gd fmla="val 27800" name="adj1"/>
                <a:gd fmla="val 135623" name="adj2"/>
              </a:avLst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</p:grpSp>
      <p:sp>
        <p:nvSpPr>
          <p:cNvPr id="928" name="Google Shape;928;p131"/>
          <p:cNvSpPr txBox="1"/>
          <p:nvPr/>
        </p:nvSpPr>
        <p:spPr>
          <a:xfrm>
            <a:off x="0" y="3928200"/>
            <a:ext cx="6003300" cy="12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-GB" sz="1200"/>
              <a:t>External APIs, External Data sources, multiple permutations of APSim (.NET). 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-GB" sz="1200"/>
              <a:t>Various code to manipulate inputs and results.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-GB" sz="1200"/>
              <a:t>Always use the latest data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-GB" sz="1200"/>
              <a:t>Must be run on-demand and scheduled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-GB" sz="1200"/>
              <a:t>Must be replicated for every user context dynamically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-GB" sz="1200"/>
              <a:t>Should be modular and reusable and maintainable</a:t>
            </a:r>
            <a:endParaRPr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owerPoint Widescreen">
  <a:themeElements>
    <a:clrScheme name="CSIRO DATA6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30B787"/>
      </a:accent1>
      <a:accent2>
        <a:srgbClr val="007A53"/>
      </a:accent2>
      <a:accent3>
        <a:srgbClr val="6D2077"/>
      </a:accent3>
      <a:accent4>
        <a:srgbClr val="004B87"/>
      </a:accent4>
      <a:accent5>
        <a:srgbClr val="78BE20"/>
      </a:accent5>
      <a:accent6>
        <a:srgbClr val="2DCCD3"/>
      </a:accent6>
      <a:hlink>
        <a:srgbClr val="00313C"/>
      </a:hlink>
      <a:folHlink>
        <a:srgbClr val="E4002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E0CFEE6500EF4B8EC71B95C80DA73E" ma:contentTypeVersion="12" ma:contentTypeDescription="Create a new document." ma:contentTypeScope="" ma:versionID="f84016a221e7ad420915b349515eaddb">
  <xsd:schema xmlns:xsd="http://www.w3.org/2001/XMLSchema" xmlns:xs="http://www.w3.org/2001/XMLSchema" xmlns:p="http://schemas.microsoft.com/office/2006/metadata/properties" xmlns:ns2="f25e6db3-c0af-4f7c-83bb-9421085d09c1" xmlns:ns3="cef064d9-833a-4371-be14-d32f389c9492" targetNamespace="http://schemas.microsoft.com/office/2006/metadata/properties" ma:root="true" ma:fieldsID="5fed5a17372d6b77b6ffaa21dfc9e2a5" ns2:_="" ns3:_="">
    <xsd:import namespace="f25e6db3-c0af-4f7c-83bb-9421085d09c1"/>
    <xsd:import namespace="cef064d9-833a-4371-be14-d32f389c949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5e6db3-c0af-4f7c-83bb-9421085d09c1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f064d9-833a-4371-be14-d32f389c94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f25e6db3-c0af-4f7c-83bb-9421085d09c1">FJVF72Y67FKH-729191193-186</_dlc_DocId>
    <_dlc_DocIdUrl xmlns="f25e6db3-c0af-4f7c-83bb-9421085d09c1">
      <Url>https://csiroau.sharepoint.com/sites/senaps/_layouts/15/DocIdRedir.aspx?ID=FJVF72Y67FKH-729191193-186</Url>
      <Description>FJVF72Y67FKH-729191193-186</Description>
    </_dlc_DocIdUrl>
  </documentManagement>
</p:properties>
</file>

<file path=customXml/itemProps1.xml><?xml version="1.0" encoding="utf-8"?>
<ds:datastoreItem xmlns:ds="http://schemas.openxmlformats.org/officeDocument/2006/customXml" ds:itemID="{B5BB4A89-B621-41B9-A10B-4DA4FAB7B639}"/>
</file>

<file path=customXml/itemProps2.xml><?xml version="1.0" encoding="utf-8"?>
<ds:datastoreItem xmlns:ds="http://schemas.openxmlformats.org/officeDocument/2006/customXml" ds:itemID="{1C533D5E-EE4F-4C3E-B502-E542A9F8B696}"/>
</file>

<file path=customXml/itemProps3.xml><?xml version="1.0" encoding="utf-8"?>
<ds:datastoreItem xmlns:ds="http://schemas.openxmlformats.org/officeDocument/2006/customXml" ds:itemID="{58E81B7A-4073-44A1-983E-CCDAD6ACC079}"/>
</file>

<file path=customXml/itemProps4.xml><?xml version="1.0" encoding="utf-8"?>
<ds:datastoreItem xmlns:ds="http://schemas.openxmlformats.org/officeDocument/2006/customXml" ds:itemID="{F60A2BFD-193B-493D-BC37-0C93A882AA40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0x01010039E0CFEE6500EF4B8EC71B95C80DA73E</vt:lpwstr>
  </property>
  <property fmtid="{D5CDD505-2E9C-101B-9397-08002B2CF9AE}" pid="3" name="_dlc_DocIdItemGuid">
    <vt:lpwstr>ef344bb2-0df1-45c6-8b4f-44ad2bf46d42</vt:lpwstr>
  </property>
</Properties>
</file>